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0" r:id="rId3"/>
    <p:sldId id="278" r:id="rId4"/>
    <p:sldId id="257" r:id="rId5"/>
    <p:sldId id="258" r:id="rId6"/>
    <p:sldId id="259" r:id="rId7"/>
    <p:sldId id="260" r:id="rId8"/>
    <p:sldId id="279"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0136B-69DE-41E1-96DE-35EB138DEB8C}" type="datetimeFigureOut">
              <a:rPr lang="en-US" smtClean="0"/>
              <a:t>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ADEBA-7031-49D3-9A8A-72BD5076FEAA}" type="slidenum">
              <a:rPr lang="en-US" smtClean="0"/>
              <a:t>‹#›</a:t>
            </a:fld>
            <a:endParaRPr lang="en-US"/>
          </a:p>
        </p:txBody>
      </p:sp>
    </p:spTree>
    <p:extLst>
      <p:ext uri="{BB962C8B-B14F-4D97-AF65-F5344CB8AC3E}">
        <p14:creationId xmlns:p14="http://schemas.microsoft.com/office/powerpoint/2010/main" val="381273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Germanie Geketend.</a:t>
            </a:r>
            <a:endParaRPr lang="en-US" dirty="0"/>
          </a:p>
        </p:txBody>
      </p:sp>
      <p:sp>
        <p:nvSpPr>
          <p:cNvPr id="4" name="Slide Number Placeholder 3"/>
          <p:cNvSpPr>
            <a:spLocks noGrp="1"/>
          </p:cNvSpPr>
          <p:nvPr>
            <p:ph type="sldNum" sz="quarter" idx="10"/>
          </p:nvPr>
        </p:nvSpPr>
        <p:spPr/>
        <p:txBody>
          <a:bodyPr/>
          <a:lstStyle/>
          <a:p>
            <a:fld id="{DF1ADEBA-7031-49D3-9A8A-72BD5076FEAA}"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1ADEBA-7031-49D3-9A8A-72BD5076FEAA}"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DB599D3-CEFD-4D78-8417-038F34E87C73}" type="datetimeFigureOut">
              <a:rPr lang="en-US" smtClean="0"/>
              <a:t>2/8/2011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C4351A-1972-4FEE-9AC4-98838BBC09E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599D3-CEFD-4D78-8417-038F34E87C73}" type="datetimeFigureOut">
              <a:rPr lang="en-US" smtClean="0"/>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599D3-CEFD-4D78-8417-038F34E87C73}" type="datetimeFigureOut">
              <a:rPr lang="en-US" smtClean="0"/>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599D3-CEFD-4D78-8417-038F34E87C73}" type="datetimeFigureOut">
              <a:rPr lang="en-US" smtClean="0"/>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B599D3-CEFD-4D78-8417-038F34E87C73}" type="datetimeFigureOut">
              <a:rPr lang="en-US" smtClean="0"/>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C4351A-1972-4FEE-9AC4-98838BBC0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B599D3-CEFD-4D78-8417-038F34E87C73}" type="datetimeFigureOut">
              <a:rPr lang="en-US" smtClean="0"/>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B599D3-CEFD-4D78-8417-038F34E87C73}" type="datetimeFigureOut">
              <a:rPr lang="en-US" smtClean="0"/>
              <a:t>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B599D3-CEFD-4D78-8417-038F34E87C73}" type="datetimeFigureOut">
              <a:rPr lang="en-US" smtClean="0"/>
              <a:t>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599D3-CEFD-4D78-8417-038F34E87C73}" type="datetimeFigureOut">
              <a:rPr lang="en-US" smtClean="0"/>
              <a:t>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B599D3-CEFD-4D78-8417-038F34E87C73}" type="datetimeFigureOut">
              <a:rPr lang="en-US" smtClean="0"/>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B599D3-CEFD-4D78-8417-038F34E87C73}" type="datetimeFigureOut">
              <a:rPr lang="en-US" smtClean="0"/>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4351A-1972-4FEE-9AC4-98838BBC09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B599D3-CEFD-4D78-8417-038F34E87C73}" type="datetimeFigureOut">
              <a:rPr lang="en-US" smtClean="0"/>
              <a:t>2/8/2011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C4351A-1972-4FEE-9AC4-98838BBC09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oundingdocs.gov.au/scan.asp?sID=92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Treaty of Versailles:</a:t>
            </a:r>
            <a:endParaRPr lang="en-US" dirty="0"/>
          </a:p>
        </p:txBody>
      </p:sp>
      <p:sp>
        <p:nvSpPr>
          <p:cNvPr id="3" name="Subtitle 2"/>
          <p:cNvSpPr>
            <a:spLocks noGrp="1"/>
          </p:cNvSpPr>
          <p:nvPr>
            <p:ph type="subTitle" idx="1"/>
          </p:nvPr>
        </p:nvSpPr>
        <p:spPr/>
        <p:txBody>
          <a:bodyPr/>
          <a:lstStyle/>
          <a:p>
            <a:r>
              <a:rPr lang="en-US" dirty="0" smtClean="0"/>
              <a:t>Setting the Table for World War II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Redrawing Europe</a:t>
            </a:r>
            <a:endParaRPr lang="en-US" dirty="0"/>
          </a:p>
        </p:txBody>
      </p:sp>
      <p:pic>
        <p:nvPicPr>
          <p:cNvPr id="37892" name="Picture 4" descr="http://www.johndclare.net/images/map%20of%20versailles.jpg"/>
          <p:cNvPicPr>
            <a:picLocks noChangeAspect="1" noChangeArrowheads="1"/>
          </p:cNvPicPr>
          <p:nvPr/>
        </p:nvPicPr>
        <p:blipFill>
          <a:blip r:embed="rId3" cstate="print"/>
          <a:srcRect/>
          <a:stretch>
            <a:fillRect/>
          </a:stretch>
        </p:blipFill>
        <p:spPr bwMode="auto">
          <a:xfrm>
            <a:off x="685800" y="1371600"/>
            <a:ext cx="7772400" cy="5322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Alsace-Lorraine given to France, Eupen and Malmedy to Belgium</a:t>
            </a:r>
            <a:endParaRPr lang="en-US" dirty="0"/>
          </a:p>
        </p:txBody>
      </p:sp>
      <p:pic>
        <p:nvPicPr>
          <p:cNvPr id="60420" name="Picture 4" descr="http://t0.gstatic.com/images?q=tbn:ANd9GcThiy60tOZWXxEFqA4Dd3WILbeNKxevP0IqvHTdP_v8uzMPwPgk"/>
          <p:cNvPicPr>
            <a:picLocks noChangeAspect="1" noChangeArrowheads="1"/>
          </p:cNvPicPr>
          <p:nvPr/>
        </p:nvPicPr>
        <p:blipFill>
          <a:blip r:embed="rId3" cstate="print"/>
          <a:srcRect/>
          <a:stretch>
            <a:fillRect/>
          </a:stretch>
        </p:blipFill>
        <p:spPr bwMode="auto">
          <a:xfrm>
            <a:off x="4876800" y="2438399"/>
            <a:ext cx="3416857" cy="426682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a:xfrm>
            <a:off x="304800" y="1447800"/>
            <a:ext cx="4495800" cy="3489960"/>
          </a:xfrm>
        </p:spPr>
        <p:txBody>
          <a:bodyPr/>
          <a:lstStyle/>
          <a:p>
            <a:r>
              <a:rPr lang="en-US" dirty="0" smtClean="0"/>
              <a:t>Poland created and given West Prussia to create a “Polish Corridor” to the sea.</a:t>
            </a:r>
          </a:p>
          <a:p>
            <a:endParaRPr lang="en-US" dirty="0"/>
          </a:p>
        </p:txBody>
      </p:sp>
      <p:pic>
        <p:nvPicPr>
          <p:cNvPr id="4" name="Picture 2" descr="http://t3.gstatic.com/images?q=tbn:ANd9GcQ4j-NHCsjIRi9E8PVZX4aV1sb1_gJ2DqFKI7DGtCCNTBui1QMcKg"/>
          <p:cNvPicPr>
            <a:picLocks noChangeAspect="1" noChangeArrowheads="1"/>
          </p:cNvPicPr>
          <p:nvPr/>
        </p:nvPicPr>
        <p:blipFill>
          <a:blip r:embed="rId3" cstate="print"/>
          <a:srcRect/>
          <a:stretch>
            <a:fillRect/>
          </a:stretch>
        </p:blipFill>
        <p:spPr bwMode="auto">
          <a:xfrm>
            <a:off x="4953000" y="1371600"/>
            <a:ext cx="3581400" cy="53331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 </a:t>
            </a:r>
            <a:endParaRPr lang="en-US" dirty="0"/>
          </a:p>
        </p:txBody>
      </p:sp>
      <p:sp>
        <p:nvSpPr>
          <p:cNvPr id="3" name="Content Placeholder 2"/>
          <p:cNvSpPr>
            <a:spLocks noGrp="1"/>
          </p:cNvSpPr>
          <p:nvPr>
            <p:ph idx="1"/>
          </p:nvPr>
        </p:nvSpPr>
        <p:spPr>
          <a:xfrm>
            <a:off x="457200" y="1295400"/>
            <a:ext cx="8229600" cy="4709160"/>
          </a:xfrm>
        </p:spPr>
        <p:txBody>
          <a:bodyPr/>
          <a:lstStyle/>
          <a:p>
            <a:r>
              <a:rPr lang="en-US" dirty="0" smtClean="0"/>
              <a:t>Danzig to be an international city run by the Leaugue of Nations</a:t>
            </a:r>
            <a:endParaRPr lang="en-US" dirty="0"/>
          </a:p>
        </p:txBody>
      </p:sp>
      <p:pic>
        <p:nvPicPr>
          <p:cNvPr id="6" name="Picture 2" descr="http://www.saveyourheritage.com/images/DanzigCorridor.jpg"/>
          <p:cNvPicPr>
            <a:picLocks noChangeAspect="1" noChangeArrowheads="1"/>
          </p:cNvPicPr>
          <p:nvPr/>
        </p:nvPicPr>
        <p:blipFill>
          <a:blip r:embed="rId3" cstate="print"/>
          <a:srcRect/>
          <a:stretch>
            <a:fillRect/>
          </a:stretch>
        </p:blipFill>
        <p:spPr bwMode="auto">
          <a:xfrm>
            <a:off x="3048000" y="2228094"/>
            <a:ext cx="5410199" cy="41727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All German colonies surrendered to the allies</a:t>
            </a:r>
            <a:endParaRPr lang="en-US" dirty="0"/>
          </a:p>
        </p:txBody>
      </p:sp>
      <p:pic>
        <p:nvPicPr>
          <p:cNvPr id="54278" name="Picture 6" descr="http://t3.gstatic.com/images?q=tbn:ANd9GcTop5cFkTfqdReD-3_tCavOODCgxkW_WXe68RnDJNLzW7a9XwieNw"/>
          <p:cNvPicPr>
            <a:picLocks noChangeAspect="1" noChangeArrowheads="1"/>
          </p:cNvPicPr>
          <p:nvPr/>
        </p:nvPicPr>
        <p:blipFill>
          <a:blip r:embed="rId3" cstate="print"/>
          <a:srcRect/>
          <a:stretch>
            <a:fillRect/>
          </a:stretch>
        </p:blipFill>
        <p:spPr bwMode="auto">
          <a:xfrm>
            <a:off x="3962400" y="3581400"/>
            <a:ext cx="4875058" cy="2962275"/>
          </a:xfrm>
          <a:prstGeom prst="rect">
            <a:avLst/>
          </a:prstGeom>
          <a:noFill/>
        </p:spPr>
      </p:pic>
      <p:pic>
        <p:nvPicPr>
          <p:cNvPr id="54280" name="Picture 8" descr="http://t0.gstatic.com/images?q=tbn:ANd9GcQenjVbYoUWAtFGjqTvflCgjPK-Lm2cgTOnrOIWMVDS0CyKIdcf"/>
          <p:cNvPicPr>
            <a:picLocks noChangeAspect="1" noChangeArrowheads="1"/>
          </p:cNvPicPr>
          <p:nvPr/>
        </p:nvPicPr>
        <p:blipFill>
          <a:blip r:embed="rId4" cstate="print"/>
          <a:srcRect/>
          <a:stretch>
            <a:fillRect/>
          </a:stretch>
        </p:blipFill>
        <p:spPr bwMode="auto">
          <a:xfrm>
            <a:off x="228600" y="2209800"/>
            <a:ext cx="3505200" cy="4114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German army reduced to 100, 000</a:t>
            </a:r>
            <a:endParaRPr lang="en-US" dirty="0"/>
          </a:p>
        </p:txBody>
      </p:sp>
      <p:pic>
        <p:nvPicPr>
          <p:cNvPr id="4" name="Picture 2" descr="http://t2.gstatic.com/images?q=tbn:ANd9GcSIs2jRwEx49V6OGTXVdu4-PA1yhyCdSB0kYgMOAh3Xu6K1ST32"/>
          <p:cNvPicPr>
            <a:picLocks noChangeAspect="1" noChangeArrowheads="1"/>
          </p:cNvPicPr>
          <p:nvPr/>
        </p:nvPicPr>
        <p:blipFill>
          <a:blip r:embed="rId3" cstate="print"/>
          <a:srcRect/>
          <a:stretch>
            <a:fillRect/>
          </a:stretch>
        </p:blipFill>
        <p:spPr bwMode="auto">
          <a:xfrm>
            <a:off x="5245344" y="3507088"/>
            <a:ext cx="3898656" cy="3350912"/>
          </a:xfrm>
          <a:prstGeom prst="rect">
            <a:avLst/>
          </a:prstGeom>
          <a:noFill/>
        </p:spPr>
      </p:pic>
      <p:pic>
        <p:nvPicPr>
          <p:cNvPr id="52226" name="Picture 2" descr="http://t1.gstatic.com/images?q=tbn:ANd9GcT-8iFpIgaHlhYS6IRg3MkB9wy_aB7w8UmnNm5awVSF9f_FNQC0"/>
          <p:cNvPicPr>
            <a:picLocks noChangeAspect="1" noChangeArrowheads="1"/>
          </p:cNvPicPr>
          <p:nvPr/>
        </p:nvPicPr>
        <p:blipFill>
          <a:blip r:embed="rId4" cstate="print"/>
          <a:srcRect/>
          <a:stretch>
            <a:fillRect/>
          </a:stretch>
        </p:blipFill>
        <p:spPr bwMode="auto">
          <a:xfrm>
            <a:off x="304800" y="2209800"/>
            <a:ext cx="4711905"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Germans allowed no tanks, air force, or submarines</a:t>
            </a:r>
            <a:endParaRPr lang="en-US" dirty="0"/>
          </a:p>
        </p:txBody>
      </p:sp>
      <p:pic>
        <p:nvPicPr>
          <p:cNvPr id="50178" name="Picture 2" descr="http://t3.gstatic.com/images?q=tbn:ANd9GcRIGW3vbfOIA-9hIUedYmtATWNBj0x_LH4ATAIO9PiL5ksc5uoXkA"/>
          <p:cNvPicPr>
            <a:picLocks noChangeAspect="1" noChangeArrowheads="1"/>
          </p:cNvPicPr>
          <p:nvPr/>
        </p:nvPicPr>
        <p:blipFill>
          <a:blip r:embed="rId3" cstate="print"/>
          <a:srcRect/>
          <a:stretch>
            <a:fillRect/>
          </a:stretch>
        </p:blipFill>
        <p:spPr bwMode="auto">
          <a:xfrm>
            <a:off x="4724400" y="3486076"/>
            <a:ext cx="4196498" cy="3143324"/>
          </a:xfrm>
          <a:prstGeom prst="rect">
            <a:avLst/>
          </a:prstGeom>
          <a:noFill/>
        </p:spPr>
      </p:pic>
      <p:pic>
        <p:nvPicPr>
          <p:cNvPr id="50180" name="Picture 4" descr="http://t0.gstatic.com/images?q=tbn:ANd9GcSChPupmxFJri9p1yQcsgZp0YyE5gTHIGDbJ_E2WlxZU2xdQsrC"/>
          <p:cNvPicPr>
            <a:picLocks noChangeAspect="1" noChangeArrowheads="1"/>
          </p:cNvPicPr>
          <p:nvPr/>
        </p:nvPicPr>
        <p:blipFill>
          <a:blip r:embed="rId4" cstate="print"/>
          <a:srcRect/>
          <a:stretch>
            <a:fillRect/>
          </a:stretch>
        </p:blipFill>
        <p:spPr bwMode="auto">
          <a:xfrm>
            <a:off x="381000" y="3505200"/>
            <a:ext cx="4084946" cy="3048000"/>
          </a:xfrm>
          <a:prstGeom prst="rect">
            <a:avLst/>
          </a:prstGeom>
          <a:noFill/>
        </p:spPr>
      </p:pic>
      <p:pic>
        <p:nvPicPr>
          <p:cNvPr id="50182" name="Picture 6" descr="http://t3.gstatic.com/images?q=tbn:ANd9GcRMCI_WjjKKcl8twxZ7viNHMA7_pHJFosmhrLiu3XP-gD1SZMBrbQ"/>
          <p:cNvPicPr>
            <a:picLocks noChangeAspect="1" noChangeArrowheads="1"/>
          </p:cNvPicPr>
          <p:nvPr/>
        </p:nvPicPr>
        <p:blipFill>
          <a:blip r:embed="rId5" cstate="print"/>
          <a:srcRect/>
          <a:stretch>
            <a:fillRect/>
          </a:stretch>
        </p:blipFill>
        <p:spPr bwMode="auto">
          <a:xfrm>
            <a:off x="3581400" y="1676400"/>
            <a:ext cx="3568700" cy="228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Warships limited to 10,000 tons</a:t>
            </a:r>
            <a:endParaRPr lang="en-US" dirty="0"/>
          </a:p>
        </p:txBody>
      </p:sp>
      <p:pic>
        <p:nvPicPr>
          <p:cNvPr id="48132" name="Picture 4" descr="http://t3.gstatic.com/images?q=tbn:ANd9GcRtoGRcQbSA27VUDqAOsv9LqQwC4TMQeS3OvYyfcKJjf4F5kbV4gQ"/>
          <p:cNvPicPr>
            <a:picLocks noChangeAspect="1" noChangeArrowheads="1"/>
          </p:cNvPicPr>
          <p:nvPr/>
        </p:nvPicPr>
        <p:blipFill>
          <a:blip r:embed="rId3" cstate="print"/>
          <a:srcRect/>
          <a:stretch>
            <a:fillRect/>
          </a:stretch>
        </p:blipFill>
        <p:spPr bwMode="auto">
          <a:xfrm>
            <a:off x="609600" y="2286000"/>
            <a:ext cx="4577890" cy="3429000"/>
          </a:xfrm>
          <a:prstGeom prst="rect">
            <a:avLst/>
          </a:prstGeom>
          <a:noFill/>
        </p:spPr>
      </p:pic>
      <p:pic>
        <p:nvPicPr>
          <p:cNvPr id="48130" name="Picture 2" descr="http://t2.gstatic.com/images?q=tbn:ANd9GcQLF50MTvyHK-iy2xHCDTwALe92usZ8BkOsREtRVJOJsSVGI8I73A"/>
          <p:cNvPicPr>
            <a:picLocks noChangeAspect="1" noChangeArrowheads="1"/>
          </p:cNvPicPr>
          <p:nvPr/>
        </p:nvPicPr>
        <p:blipFill>
          <a:blip r:embed="rId4" cstate="print"/>
          <a:srcRect/>
          <a:stretch>
            <a:fillRect/>
          </a:stretch>
        </p:blipFill>
        <p:spPr bwMode="auto">
          <a:xfrm>
            <a:off x="4953000" y="4648200"/>
            <a:ext cx="3385892" cy="2057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The Rhineland to be occupied for fifteen years and then permanently demilitarised – no German troops</a:t>
            </a:r>
            <a:endParaRPr lang="en-US" dirty="0"/>
          </a:p>
        </p:txBody>
      </p:sp>
      <p:pic>
        <p:nvPicPr>
          <p:cNvPr id="46082" name="Picture 2" descr="http://t0.gstatic.com/images?q=tbn:ANd9GcRneolk2BmlzmH1L0Ht1lmtoSpYPIL7TcPnVtd2jC3Hg-vSo8xD"/>
          <p:cNvPicPr>
            <a:picLocks noChangeAspect="1" noChangeArrowheads="1"/>
          </p:cNvPicPr>
          <p:nvPr/>
        </p:nvPicPr>
        <p:blipFill>
          <a:blip r:embed="rId3" cstate="print"/>
          <a:srcRect/>
          <a:stretch>
            <a:fillRect/>
          </a:stretch>
        </p:blipFill>
        <p:spPr bwMode="auto">
          <a:xfrm>
            <a:off x="237159" y="2971801"/>
            <a:ext cx="4510875" cy="3124200"/>
          </a:xfrm>
          <a:prstGeom prst="rect">
            <a:avLst/>
          </a:prstGeom>
          <a:noFill/>
        </p:spPr>
      </p:pic>
      <p:pic>
        <p:nvPicPr>
          <p:cNvPr id="46084" name="Picture 4" descr="http://t3.gstatic.com/images?q=tbn:ANd9GcQvFJkHF6IYeJSmpR8kz2HBKmE465guZi0IAR0VtU0wbeQqZ5KMQg"/>
          <p:cNvPicPr>
            <a:picLocks noChangeAspect="1" noChangeArrowheads="1"/>
          </p:cNvPicPr>
          <p:nvPr/>
        </p:nvPicPr>
        <p:blipFill>
          <a:blip r:embed="rId4" cstate="print"/>
          <a:srcRect/>
          <a:stretch>
            <a:fillRect/>
          </a:stretch>
        </p:blipFill>
        <p:spPr bwMode="auto">
          <a:xfrm>
            <a:off x="4712111" y="2971800"/>
            <a:ext cx="4129546" cy="32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The Saar coalfields were to be given to France for 15 years after which there would be a vote to see if they wished to be German or French</a:t>
            </a:r>
            <a:endParaRPr lang="en-US" dirty="0"/>
          </a:p>
        </p:txBody>
      </p:sp>
      <p:pic>
        <p:nvPicPr>
          <p:cNvPr id="44034" name="Picture 2" descr="http://t1.gstatic.com/images?q=tbn:ANd9GcRcdj6QPe1s7z_DqKy5DoYiMOwTOTX-gfzcPqosk_euYW2AYQpn"/>
          <p:cNvPicPr>
            <a:picLocks noChangeAspect="1" noChangeArrowheads="1"/>
          </p:cNvPicPr>
          <p:nvPr/>
        </p:nvPicPr>
        <p:blipFill>
          <a:blip r:embed="rId3" cstate="print"/>
          <a:srcRect/>
          <a:stretch>
            <a:fillRect/>
          </a:stretch>
        </p:blipFill>
        <p:spPr bwMode="auto">
          <a:xfrm>
            <a:off x="457199" y="3048000"/>
            <a:ext cx="4453756" cy="3429000"/>
          </a:xfrm>
          <a:prstGeom prst="rect">
            <a:avLst/>
          </a:prstGeom>
          <a:noFill/>
        </p:spPr>
      </p:pic>
      <p:pic>
        <p:nvPicPr>
          <p:cNvPr id="44036" name="Picture 4" descr="http://upload.wikimedia.org/wikipedia/commons/e/e5/Allemagne_6pf_Saar_26081934.jpg"/>
          <p:cNvPicPr>
            <a:picLocks noChangeAspect="1" noChangeArrowheads="1"/>
          </p:cNvPicPr>
          <p:nvPr/>
        </p:nvPicPr>
        <p:blipFill>
          <a:blip r:embed="rId4" cstate="print"/>
          <a:srcRect/>
          <a:stretch>
            <a:fillRect/>
          </a:stretch>
        </p:blipFill>
        <p:spPr bwMode="auto">
          <a:xfrm>
            <a:off x="5943600" y="3352800"/>
            <a:ext cx="2743200" cy="32186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pPr>
              <a:spcBef>
                <a:spcPct val="50000"/>
              </a:spcBef>
              <a:buClr>
                <a:schemeClr val="accent1"/>
              </a:buClr>
              <a:buSzPct val="80000"/>
              <a:buNone/>
            </a:pPr>
            <a:r>
              <a:rPr lang="en-US" dirty="0" smtClean="0"/>
              <a:t>	Certain </a:t>
            </a:r>
            <a:r>
              <a:rPr lang="en-US" dirty="0"/>
              <a:t>materials in this presentation are included under the fair use exemption of the U.S. Copyright Law and have been prepared with the multimedia fair use guidelines and are restricted from further use. </a:t>
            </a:r>
          </a:p>
        </p:txBody>
      </p:sp>
    </p:spTree>
    <p:extLst>
      <p:ext uri="{BB962C8B-B14F-4D97-AF65-F5344CB8AC3E}">
        <p14:creationId xmlns:p14="http://schemas.microsoft.com/office/powerpoint/2010/main" val="1317772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a:xfrm>
            <a:off x="457200" y="1376916"/>
            <a:ext cx="8229600" cy="1143000"/>
          </a:xfrm>
        </p:spPr>
        <p:txBody>
          <a:bodyPr/>
          <a:lstStyle/>
          <a:p>
            <a:r>
              <a:rPr lang="en-US" b="1" dirty="0" smtClean="0">
                <a:solidFill>
                  <a:srgbClr val="FF0000"/>
                </a:solidFill>
              </a:rPr>
              <a:t>Article 231</a:t>
            </a:r>
            <a:r>
              <a:rPr lang="en-US" dirty="0" smtClean="0"/>
              <a:t>: Germany forced to accept sole responsibility for the outbreak of the war</a:t>
            </a:r>
            <a:endParaRPr lang="en-US" dirty="0"/>
          </a:p>
        </p:txBody>
      </p:sp>
      <p:pic>
        <p:nvPicPr>
          <p:cNvPr id="41988" name="Picture 4" descr="http://t0.gstatic.com/images?q=tbn:ANd9GcRrvZ4qYbk1M_0KsIoTeDWvXuqP6vZ5M64hKl-CHNc882dgj2Go"/>
          <p:cNvPicPr>
            <a:picLocks noChangeAspect="1" noChangeArrowheads="1"/>
          </p:cNvPicPr>
          <p:nvPr/>
        </p:nvPicPr>
        <p:blipFill>
          <a:blip r:embed="rId3" cstate="print"/>
          <a:srcRect/>
          <a:stretch>
            <a:fillRect/>
          </a:stretch>
        </p:blipFill>
        <p:spPr bwMode="auto">
          <a:xfrm>
            <a:off x="5489944" y="2514600"/>
            <a:ext cx="2819400" cy="393232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a:xfrm>
            <a:off x="457200" y="1295400"/>
            <a:ext cx="3886200" cy="4709160"/>
          </a:xfrm>
        </p:spPr>
        <p:txBody>
          <a:bodyPr/>
          <a:lstStyle/>
          <a:p>
            <a:r>
              <a:rPr lang="en-US" dirty="0" smtClean="0"/>
              <a:t>Germany had to pay damages to France, Belgium, </a:t>
            </a:r>
            <a:r>
              <a:rPr lang="en-US" smtClean="0"/>
              <a:t>the </a:t>
            </a:r>
            <a:r>
              <a:rPr lang="en-US" smtClean="0"/>
              <a:t>UK </a:t>
            </a:r>
            <a:r>
              <a:rPr lang="en-US" dirty="0" smtClean="0"/>
              <a:t>and other countries</a:t>
            </a:r>
            <a:endParaRPr lang="en-US" dirty="0"/>
          </a:p>
        </p:txBody>
      </p:sp>
      <p:pic>
        <p:nvPicPr>
          <p:cNvPr id="66562" name="Picture 2" descr="http://t1.gstatic.com/images?q=tbn:ANd9GcQiszJBZ3gqMBXpHxhDwJw4puklI0XTROvdEo5VHuZ54z5CJWNiPQ"/>
          <p:cNvPicPr>
            <a:picLocks noChangeAspect="1" noChangeArrowheads="1"/>
          </p:cNvPicPr>
          <p:nvPr/>
        </p:nvPicPr>
        <p:blipFill>
          <a:blip r:embed="rId3" cstate="print"/>
          <a:srcRect/>
          <a:stretch>
            <a:fillRect/>
          </a:stretch>
        </p:blipFill>
        <p:spPr bwMode="auto">
          <a:xfrm>
            <a:off x="4724400" y="1348122"/>
            <a:ext cx="3733800" cy="5509877"/>
          </a:xfrm>
          <a:prstGeom prst="rect">
            <a:avLst/>
          </a:prstGeom>
          <a:noFill/>
        </p:spPr>
      </p:pic>
      <p:pic>
        <p:nvPicPr>
          <p:cNvPr id="66564" name="Picture 4" descr="http://t0.gstatic.com/images?q=tbn:ANd9GcTsMK-EGrIs5AprlSVa3OcJRcGNEH6cN9CXCDbDaPI3CNVHLXHaQg"/>
          <p:cNvPicPr>
            <a:picLocks noChangeAspect="1" noChangeArrowheads="1"/>
          </p:cNvPicPr>
          <p:nvPr/>
        </p:nvPicPr>
        <p:blipFill>
          <a:blip r:embed="rId4" cstate="print"/>
          <a:srcRect/>
          <a:stretch>
            <a:fillRect/>
          </a:stretch>
        </p:blipFill>
        <p:spPr bwMode="auto">
          <a:xfrm>
            <a:off x="762000" y="3505199"/>
            <a:ext cx="3505200" cy="323557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Germany and Austria were never to be allowed to unite</a:t>
            </a:r>
            <a:endParaRPr lang="en-US" dirty="0"/>
          </a:p>
        </p:txBody>
      </p:sp>
      <p:pic>
        <p:nvPicPr>
          <p:cNvPr id="64514" name="Picture 2" descr="http://www.saveyourheritage.com/images/DanzigCorridor.jpg"/>
          <p:cNvPicPr>
            <a:picLocks noChangeAspect="1" noChangeArrowheads="1"/>
          </p:cNvPicPr>
          <p:nvPr/>
        </p:nvPicPr>
        <p:blipFill>
          <a:blip r:embed="rId3" cstate="print"/>
          <a:srcRect/>
          <a:stretch>
            <a:fillRect/>
          </a:stretch>
        </p:blipFill>
        <p:spPr bwMode="auto">
          <a:xfrm>
            <a:off x="2590800" y="2286000"/>
            <a:ext cx="5631515" cy="4343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http://t2.gstatic.com/images?q=tbn:ANd9GcSOXX76ZRt1OawfW07NTFqPPbqdET01LwpIpZBnGhB27CmafD_Yyg"/>
          <p:cNvPicPr>
            <a:picLocks noChangeAspect="1" noChangeArrowheads="1"/>
          </p:cNvPicPr>
          <p:nvPr/>
        </p:nvPicPr>
        <p:blipFill>
          <a:blip r:embed="rId3" cstate="print"/>
          <a:srcRect/>
          <a:stretch>
            <a:fillRect/>
          </a:stretch>
        </p:blipFill>
        <p:spPr bwMode="auto">
          <a:xfrm>
            <a:off x="3276600" y="3581400"/>
            <a:ext cx="2419350" cy="1638300"/>
          </a:xfrm>
          <a:prstGeom prst="rect">
            <a:avLst/>
          </a:prstGeom>
          <a:noFill/>
        </p:spPr>
      </p:pic>
      <p:sp>
        <p:nvSpPr>
          <p:cNvPr id="2" name="Title 1"/>
          <p:cNvSpPr>
            <a:spLocks noGrp="1"/>
          </p:cNvSpPr>
          <p:nvPr>
            <p:ph type="title"/>
          </p:nvPr>
        </p:nvSpPr>
        <p:spPr/>
        <p:txBody>
          <a:bodyPr/>
          <a:lstStyle/>
          <a:p>
            <a:r>
              <a:rPr lang="en-US" dirty="0" smtClean="0"/>
              <a:t>Terms of the Treaty</a:t>
            </a:r>
            <a:endParaRPr lang="en-US" dirty="0"/>
          </a:p>
        </p:txBody>
      </p:sp>
      <p:sp>
        <p:nvSpPr>
          <p:cNvPr id="3" name="Content Placeholder 2"/>
          <p:cNvSpPr>
            <a:spLocks noGrp="1"/>
          </p:cNvSpPr>
          <p:nvPr>
            <p:ph idx="1"/>
          </p:nvPr>
        </p:nvSpPr>
        <p:spPr/>
        <p:txBody>
          <a:bodyPr/>
          <a:lstStyle/>
          <a:p>
            <a:r>
              <a:rPr lang="en-US" dirty="0" smtClean="0"/>
              <a:t>A League of Nations was to be created</a:t>
            </a:r>
            <a:endParaRPr lang="en-US" dirty="0"/>
          </a:p>
        </p:txBody>
      </p:sp>
      <p:pic>
        <p:nvPicPr>
          <p:cNvPr id="62466" name="Picture 2" descr="http://t3.gstatic.com/images?q=tbn:ANd9GcQhmNUKLoa_cEvmjX9O9qrd2yJKE2KZ6tXiOhXhnvcZU1CfYDAV6A"/>
          <p:cNvPicPr>
            <a:picLocks noChangeAspect="1" noChangeArrowheads="1"/>
          </p:cNvPicPr>
          <p:nvPr/>
        </p:nvPicPr>
        <p:blipFill>
          <a:blip r:embed="rId4" cstate="print"/>
          <a:srcRect/>
          <a:stretch>
            <a:fillRect/>
          </a:stretch>
        </p:blipFill>
        <p:spPr bwMode="auto">
          <a:xfrm>
            <a:off x="609600" y="2286000"/>
            <a:ext cx="2944791" cy="3276600"/>
          </a:xfrm>
          <a:prstGeom prst="rect">
            <a:avLst/>
          </a:prstGeom>
          <a:noFill/>
        </p:spPr>
      </p:pic>
      <p:pic>
        <p:nvPicPr>
          <p:cNvPr id="62468" name="Picture 4" descr="http://t1.gstatic.com/images?q=tbn:ANd9GcSHy5TfOFsoMciRkLPI8xP_rh4DBzjxcw9WPFD93PbtsO_im7Bz"/>
          <p:cNvPicPr>
            <a:picLocks noChangeAspect="1" noChangeArrowheads="1"/>
          </p:cNvPicPr>
          <p:nvPr/>
        </p:nvPicPr>
        <p:blipFill>
          <a:blip r:embed="rId5" cstate="print"/>
          <a:srcRect/>
          <a:stretch>
            <a:fillRect/>
          </a:stretch>
        </p:blipFill>
        <p:spPr bwMode="auto">
          <a:xfrm>
            <a:off x="5562600" y="2362199"/>
            <a:ext cx="2909160" cy="320823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Picture 8" descr="http://t1.gstatic.com/images?q=tbn:ANd9GcSt7qTQkaw1EBN25XRfzWYvTKrOebWon2MhUGNoppRndfg_tl6J"/>
          <p:cNvPicPr>
            <a:picLocks noChangeAspect="1" noChangeArrowheads="1"/>
          </p:cNvPicPr>
          <p:nvPr/>
        </p:nvPicPr>
        <p:blipFill>
          <a:blip r:embed="rId3" cstate="print"/>
          <a:srcRect/>
          <a:stretch>
            <a:fillRect/>
          </a:stretch>
        </p:blipFill>
        <p:spPr bwMode="auto">
          <a:xfrm>
            <a:off x="0" y="152400"/>
            <a:ext cx="2743200" cy="3676456"/>
          </a:xfrm>
          <a:prstGeom prst="rect">
            <a:avLst/>
          </a:prstGeom>
          <a:noFill/>
        </p:spPr>
      </p:pic>
      <p:pic>
        <p:nvPicPr>
          <p:cNvPr id="68620" name="Picture 12" descr="http://lh6.ggpht.com/_KT7h3UHNXgE/RafDUR4tBEI/AAAAAAAAA5Q/aB49UR_smDE/DSC02593.JPG"/>
          <p:cNvPicPr>
            <a:picLocks noChangeAspect="1" noChangeArrowheads="1"/>
          </p:cNvPicPr>
          <p:nvPr/>
        </p:nvPicPr>
        <p:blipFill>
          <a:blip r:embed="rId4" cstate="print"/>
          <a:srcRect/>
          <a:stretch>
            <a:fillRect/>
          </a:stretch>
        </p:blipFill>
        <p:spPr bwMode="auto">
          <a:xfrm>
            <a:off x="6324600" y="0"/>
            <a:ext cx="2667000" cy="3988558"/>
          </a:xfrm>
          <a:prstGeom prst="rect">
            <a:avLst/>
          </a:prstGeom>
          <a:noFill/>
        </p:spPr>
      </p:pic>
      <p:sp>
        <p:nvSpPr>
          <p:cNvPr id="2" name="Title 1"/>
          <p:cNvSpPr>
            <a:spLocks noGrp="1"/>
          </p:cNvSpPr>
          <p:nvPr>
            <p:ph type="title"/>
          </p:nvPr>
        </p:nvSpPr>
        <p:spPr/>
        <p:txBody>
          <a:bodyPr/>
          <a:lstStyle/>
          <a:p>
            <a:r>
              <a:rPr lang="en-US" dirty="0" smtClean="0"/>
              <a:t>German Reaction</a:t>
            </a:r>
            <a:endParaRPr lang="en-US" dirty="0"/>
          </a:p>
        </p:txBody>
      </p:sp>
      <p:pic>
        <p:nvPicPr>
          <p:cNvPr id="68614" name="Picture 6" descr="http://t1.gstatic.com/images?q=tbn:ANd9GcRoMfWgkE9quyOTjQraXnd13hbB1vK60f7F9bKwO6fJiLhsNM1X3w"/>
          <p:cNvPicPr>
            <a:picLocks noChangeAspect="1" noChangeArrowheads="1"/>
          </p:cNvPicPr>
          <p:nvPr/>
        </p:nvPicPr>
        <p:blipFill>
          <a:blip r:embed="rId5" cstate="print"/>
          <a:srcRect/>
          <a:stretch>
            <a:fillRect/>
          </a:stretch>
        </p:blipFill>
        <p:spPr bwMode="auto">
          <a:xfrm>
            <a:off x="2743200" y="1600200"/>
            <a:ext cx="3609975" cy="2703998"/>
          </a:xfrm>
          <a:prstGeom prst="rect">
            <a:avLst/>
          </a:prstGeom>
          <a:noFill/>
        </p:spPr>
      </p:pic>
      <p:pic>
        <p:nvPicPr>
          <p:cNvPr id="68618" name="Picture 10" descr="http://t0.gstatic.com/images?q=tbn:ANd9GcQFn4x4ZL5q8QGcnYwVg9UH1KyON1wv-pke7ewNlT_ZAUfSWRFM"/>
          <p:cNvPicPr>
            <a:picLocks noChangeAspect="1" noChangeArrowheads="1"/>
          </p:cNvPicPr>
          <p:nvPr/>
        </p:nvPicPr>
        <p:blipFill>
          <a:blip r:embed="rId6" cstate="print"/>
          <a:srcRect/>
          <a:stretch>
            <a:fillRect/>
          </a:stretch>
        </p:blipFill>
        <p:spPr bwMode="auto">
          <a:xfrm>
            <a:off x="2133600" y="4332512"/>
            <a:ext cx="4419600" cy="2525488"/>
          </a:xfrm>
          <a:prstGeom prst="rect">
            <a:avLst/>
          </a:prstGeom>
          <a:noFill/>
        </p:spPr>
      </p:pic>
      <p:pic>
        <p:nvPicPr>
          <p:cNvPr id="68626" name="Picture 18" descr="http://t2.gstatic.com/images?q=tbn:ANd9GcTLMpTQxzOsGWrY9kHPR_6kYcYNzT_PF3fbVbSOXVVeCBKeATF6Tw"/>
          <p:cNvPicPr>
            <a:picLocks noChangeAspect="1" noChangeArrowheads="1"/>
          </p:cNvPicPr>
          <p:nvPr/>
        </p:nvPicPr>
        <p:blipFill>
          <a:blip r:embed="rId7" cstate="print"/>
          <a:srcRect/>
          <a:stretch>
            <a:fillRect/>
          </a:stretch>
        </p:blipFill>
        <p:spPr bwMode="auto">
          <a:xfrm>
            <a:off x="6477000" y="4071243"/>
            <a:ext cx="2343150" cy="2786757"/>
          </a:xfrm>
          <a:prstGeom prst="rect">
            <a:avLst/>
          </a:prstGeom>
          <a:noFill/>
        </p:spPr>
      </p:pic>
      <p:pic>
        <p:nvPicPr>
          <p:cNvPr id="68628" name="Picture 20" descr="http://t1.gstatic.com/images?q=tbn:ANd9GcQ4LZIE_MQFdLyuFcJptwtAGYDJU1qRldktrp13BNaARJ6J5WafbcEi4MnxxA"/>
          <p:cNvPicPr>
            <a:picLocks noChangeAspect="1" noChangeArrowheads="1"/>
          </p:cNvPicPr>
          <p:nvPr/>
        </p:nvPicPr>
        <p:blipFill>
          <a:blip r:embed="rId8" cstate="print"/>
          <a:srcRect/>
          <a:stretch>
            <a:fillRect/>
          </a:stretch>
        </p:blipFill>
        <p:spPr bwMode="auto">
          <a:xfrm>
            <a:off x="0" y="3505200"/>
            <a:ext cx="2590800" cy="26350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pPr>
              <a:buNone/>
            </a:pPr>
            <a:r>
              <a:rPr lang="en-US" sz="1400" dirty="0" smtClean="0"/>
              <a:t>“The Treaty of Versailles I”. http:www.historyman.co.uk/ww1/Peace1.html.  3 Feb 2011.  Online.</a:t>
            </a:r>
          </a:p>
          <a:p>
            <a:pPr>
              <a:buNone/>
            </a:pPr>
            <a:r>
              <a:rPr lang="en-US" sz="1400" dirty="0" err="1" smtClean="0"/>
              <a:t>Vaughan,Hharold</a:t>
            </a:r>
            <a:r>
              <a:rPr lang="en-US" sz="1400" dirty="0" smtClean="0"/>
              <a:t> Cecil.  The Versailles Treaty: 1919 Germany’s Formal Surrender at the End of the Great War.  New York: 1975, Franklin Watts Inc. Print.</a:t>
            </a:r>
          </a:p>
          <a:p>
            <a:pPr>
              <a:buNone/>
            </a:pP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January 8, 1918: Wilson’s Fourteen Points</a:t>
            </a:r>
            <a:endParaRPr lang="en-US" sz="2800" dirty="0"/>
          </a:p>
        </p:txBody>
      </p:sp>
      <p:sp>
        <p:nvSpPr>
          <p:cNvPr id="3" name="Content Placeholder 2"/>
          <p:cNvSpPr>
            <a:spLocks noGrp="1"/>
          </p:cNvSpPr>
          <p:nvPr>
            <p:ph idx="1"/>
          </p:nvPr>
        </p:nvSpPr>
        <p:spPr>
          <a:xfrm>
            <a:off x="457200" y="1219200"/>
            <a:ext cx="8229600" cy="5090160"/>
          </a:xfrm>
        </p:spPr>
        <p:txBody>
          <a:bodyPr>
            <a:normAutofit lnSpcReduction="10000"/>
          </a:bodyPr>
          <a:lstStyle/>
          <a:p>
            <a:r>
              <a:rPr lang="en-US" dirty="0" smtClean="0"/>
              <a:t>At the time, Germany thought it still had a chance, so did not reply.</a:t>
            </a:r>
          </a:p>
          <a:p>
            <a:r>
              <a:rPr lang="en-US" dirty="0" smtClean="0"/>
              <a:t>October 3, 1918, Germany and Austria-Hungary appeal directly to Wilson, fearing rejection and invasion at the hands of the other Allied Powers.</a:t>
            </a:r>
          </a:p>
          <a:p>
            <a:r>
              <a:rPr lang="en-US" dirty="0" smtClean="0"/>
              <a:t>Allied response: Second point must be eliminated, Germany must make compensation</a:t>
            </a:r>
          </a:p>
          <a:p>
            <a:r>
              <a:rPr lang="en-US" dirty="0" smtClean="0"/>
              <a:t>Germany presented surrender terms on 11/08/1918, given 72 hours to accept or reject</a:t>
            </a:r>
          </a:p>
          <a:p>
            <a:r>
              <a:rPr lang="en-US" dirty="0" smtClean="0"/>
              <a:t>Armistice declared 11</a:t>
            </a:r>
            <a:r>
              <a:rPr lang="en-US" baseline="30000" dirty="0" smtClean="0"/>
              <a:t>th</a:t>
            </a:r>
            <a:r>
              <a:rPr lang="en-US" dirty="0" smtClean="0"/>
              <a:t> hour of 11/11/1918.</a:t>
            </a:r>
          </a:p>
          <a:p>
            <a:endParaRPr lang="en-US" dirty="0"/>
          </a:p>
        </p:txBody>
      </p:sp>
    </p:spTree>
    <p:extLst>
      <p:ext uri="{BB962C8B-B14F-4D97-AF65-F5344CB8AC3E}">
        <p14:creationId xmlns:p14="http://schemas.microsoft.com/office/powerpoint/2010/main" val="2844997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Treaty Room at Versailles</a:t>
            </a:r>
            <a:endParaRPr lang="en-US" dirty="0"/>
          </a:p>
        </p:txBody>
      </p:sp>
      <p:pic>
        <p:nvPicPr>
          <p:cNvPr id="2050" name="Picture 2" descr="http://jebsharp.files.wordpress.com/2008/06/versailles-june-6-2008-036.jpg"/>
          <p:cNvPicPr>
            <a:picLocks noChangeAspect="1" noChangeArrowheads="1"/>
          </p:cNvPicPr>
          <p:nvPr/>
        </p:nvPicPr>
        <p:blipFill>
          <a:blip r:embed="rId3" cstate="print"/>
          <a:srcRect/>
          <a:stretch>
            <a:fillRect/>
          </a:stretch>
        </p:blipFill>
        <p:spPr bwMode="auto">
          <a:xfrm>
            <a:off x="1143000" y="1447800"/>
            <a:ext cx="6781800" cy="5086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28</a:t>
            </a:r>
            <a:r>
              <a:rPr lang="en-US" baseline="30000" dirty="0" smtClean="0"/>
              <a:t>th</a:t>
            </a:r>
            <a:r>
              <a:rPr lang="en-US" dirty="0" smtClean="0"/>
              <a:t>, 1919</a:t>
            </a:r>
            <a:endParaRPr lang="en-US" dirty="0"/>
          </a:p>
        </p:txBody>
      </p:sp>
      <p:pic>
        <p:nvPicPr>
          <p:cNvPr id="31746" name="Picture 2" descr="http://www.ww1westernfront.gov.au/versailles/images/signing-versailles.jpg"/>
          <p:cNvPicPr>
            <a:picLocks noChangeAspect="1" noChangeArrowheads="1"/>
          </p:cNvPicPr>
          <p:nvPr/>
        </p:nvPicPr>
        <p:blipFill>
          <a:blip r:embed="rId3" cstate="print"/>
          <a:srcRect/>
          <a:stretch>
            <a:fillRect/>
          </a:stretch>
        </p:blipFill>
        <p:spPr bwMode="auto">
          <a:xfrm>
            <a:off x="1905000" y="2133600"/>
            <a:ext cx="6973410" cy="4495800"/>
          </a:xfrm>
          <a:prstGeom prst="rect">
            <a:avLst/>
          </a:prstGeom>
          <a:noFill/>
        </p:spPr>
      </p:pic>
      <p:pic>
        <p:nvPicPr>
          <p:cNvPr id="31748" name="Picture 4" descr="http://t1.gstatic.com/images?q=tbn:ANd9GcR030AXh6UGfVxtyidkIKylZsTJMiyoUk9HvFNmqFVqjHeDNOxi"/>
          <p:cNvPicPr>
            <a:picLocks noChangeAspect="1" noChangeArrowheads="1"/>
          </p:cNvPicPr>
          <p:nvPr/>
        </p:nvPicPr>
        <p:blipFill>
          <a:blip r:embed="rId4" cstate="print"/>
          <a:srcRect/>
          <a:stretch>
            <a:fillRect/>
          </a:stretch>
        </p:blipFill>
        <p:spPr bwMode="auto">
          <a:xfrm>
            <a:off x="228600" y="0"/>
            <a:ext cx="2133600" cy="33921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 George, Clemenceau</a:t>
            </a:r>
            <a:endParaRPr lang="en-US" dirty="0"/>
          </a:p>
        </p:txBody>
      </p:sp>
      <p:pic>
        <p:nvPicPr>
          <p:cNvPr id="33794" name="Picture 2" descr="http://t3.gstatic.com/images?q=tbn:ANd9GcSYKiJx9lgmJSDZ64FBGM_RtnQUEbnvjxAFSEJ3qONvtwPM3pfU"/>
          <p:cNvPicPr>
            <a:picLocks noChangeAspect="1" noChangeArrowheads="1"/>
          </p:cNvPicPr>
          <p:nvPr/>
        </p:nvPicPr>
        <p:blipFill>
          <a:blip r:embed="rId3" cstate="print"/>
          <a:srcRect/>
          <a:stretch>
            <a:fillRect/>
          </a:stretch>
        </p:blipFill>
        <p:spPr bwMode="auto">
          <a:xfrm>
            <a:off x="457200" y="1295400"/>
            <a:ext cx="4441734" cy="2819400"/>
          </a:xfrm>
          <a:prstGeom prst="rect">
            <a:avLst/>
          </a:prstGeom>
          <a:noFill/>
        </p:spPr>
      </p:pic>
      <p:pic>
        <p:nvPicPr>
          <p:cNvPr id="33796" name="Picture 4" descr="http://t1.gstatic.com/images?q=tbn:ANd9GcQ0qZGMKOWQ5tpGEe5JUqSlUBFh70TICyrCJfOQjbNBDqnzdMOX-Q"/>
          <p:cNvPicPr>
            <a:picLocks noChangeAspect="1" noChangeArrowheads="1"/>
          </p:cNvPicPr>
          <p:nvPr/>
        </p:nvPicPr>
        <p:blipFill>
          <a:blip r:embed="rId4" cstate="print"/>
          <a:srcRect/>
          <a:stretch>
            <a:fillRect/>
          </a:stretch>
        </p:blipFill>
        <p:spPr bwMode="auto">
          <a:xfrm>
            <a:off x="4495800" y="2286000"/>
            <a:ext cx="4465865" cy="2660515"/>
          </a:xfrm>
          <a:prstGeom prst="rect">
            <a:avLst/>
          </a:prstGeom>
          <a:noFill/>
        </p:spPr>
      </p:pic>
      <p:sp>
        <p:nvSpPr>
          <p:cNvPr id="6" name="Rectangle 5"/>
          <p:cNvSpPr/>
          <p:nvPr/>
        </p:nvSpPr>
        <p:spPr>
          <a:xfrm>
            <a:off x="381000" y="4953000"/>
            <a:ext cx="4572000" cy="1754326"/>
          </a:xfrm>
          <a:prstGeom prst="rect">
            <a:avLst/>
          </a:prstGeom>
        </p:spPr>
        <p:txBody>
          <a:bodyPr>
            <a:spAutoFit/>
          </a:bodyPr>
          <a:lstStyle/>
          <a:p>
            <a:r>
              <a:rPr lang="en-US" dirty="0" smtClean="0"/>
              <a:t>When asked how he thought he had done at the Versailles Conference, Lloyd George replied:</a:t>
            </a:r>
          </a:p>
          <a:p>
            <a:r>
              <a:rPr lang="en-US" dirty="0" smtClean="0"/>
              <a:t> </a:t>
            </a:r>
          </a:p>
          <a:p>
            <a:r>
              <a:rPr lang="en-US" dirty="0" smtClean="0"/>
              <a:t>"Not badly, considering I was seated between Jesus Christ and Napoleon."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Ends and Aims</a:t>
            </a:r>
            <a:endParaRPr lang="en-US" dirty="0"/>
          </a:p>
        </p:txBody>
      </p:sp>
      <p:sp>
        <p:nvSpPr>
          <p:cNvPr id="3" name="Content Placeholder 2"/>
          <p:cNvSpPr>
            <a:spLocks noGrp="1"/>
          </p:cNvSpPr>
          <p:nvPr>
            <p:ph idx="1"/>
          </p:nvPr>
        </p:nvSpPr>
        <p:spPr>
          <a:xfrm>
            <a:off x="457200" y="1600200"/>
            <a:ext cx="8229600" cy="1828800"/>
          </a:xfrm>
        </p:spPr>
        <p:txBody>
          <a:bodyPr/>
          <a:lstStyle/>
          <a:p>
            <a:r>
              <a:rPr lang="en-US" dirty="0" smtClean="0"/>
              <a:t>Georges “The Punisher” Clemenceau</a:t>
            </a:r>
          </a:p>
          <a:p>
            <a:r>
              <a:rPr lang="en-US" dirty="0" smtClean="0"/>
              <a:t>Woodrow “The Peacemaker” Wilson</a:t>
            </a:r>
          </a:p>
          <a:p>
            <a:r>
              <a:rPr lang="en-US" dirty="0" smtClean="0"/>
              <a:t>Lloyd “The Political Pragmatist” George</a:t>
            </a:r>
            <a:endParaRPr lang="en-US" dirty="0"/>
          </a:p>
        </p:txBody>
      </p:sp>
      <p:pic>
        <p:nvPicPr>
          <p:cNvPr id="35842" name="Picture 2" descr="http://www.metmuseum.org/special/German_Drawings/images/Dix_Cardplayers.L.jpg"/>
          <p:cNvPicPr>
            <a:picLocks noChangeAspect="1" noChangeArrowheads="1"/>
          </p:cNvPicPr>
          <p:nvPr/>
        </p:nvPicPr>
        <p:blipFill>
          <a:blip r:embed="rId3" cstate="print"/>
          <a:srcRect/>
          <a:stretch>
            <a:fillRect/>
          </a:stretch>
        </p:blipFill>
        <p:spPr bwMode="auto">
          <a:xfrm>
            <a:off x="5486400" y="3200400"/>
            <a:ext cx="3048000" cy="34747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Complex Document</a:t>
            </a:r>
            <a:endParaRPr lang="en-US" dirty="0"/>
          </a:p>
        </p:txBody>
      </p:sp>
      <p:sp>
        <p:nvSpPr>
          <p:cNvPr id="3" name="Content Placeholder 2"/>
          <p:cNvSpPr>
            <a:spLocks noGrp="1"/>
          </p:cNvSpPr>
          <p:nvPr>
            <p:ph idx="1"/>
          </p:nvPr>
        </p:nvSpPr>
        <p:spPr>
          <a:xfrm>
            <a:off x="457200" y="2286000"/>
            <a:ext cx="4038600" cy="4023360"/>
          </a:xfrm>
        </p:spPr>
        <p:txBody>
          <a:bodyPr/>
          <a:lstStyle/>
          <a:p>
            <a:r>
              <a:rPr lang="en-US" dirty="0" smtClean="0"/>
              <a:t>58 committees and commissions</a:t>
            </a:r>
          </a:p>
          <a:p>
            <a:r>
              <a:rPr lang="en-US" dirty="0" smtClean="0"/>
              <a:t>1, 600 meetings</a:t>
            </a:r>
          </a:p>
          <a:p>
            <a:r>
              <a:rPr lang="en-US" dirty="0" smtClean="0"/>
              <a:t>15 parts</a:t>
            </a:r>
          </a:p>
          <a:p>
            <a:r>
              <a:rPr lang="en-US" dirty="0" smtClean="0"/>
              <a:t>440 articles</a:t>
            </a:r>
          </a:p>
          <a:p>
            <a:r>
              <a:rPr lang="en-US" dirty="0" smtClean="0"/>
              <a:t>Scores of annexes</a:t>
            </a:r>
            <a:endParaRPr lang="en-US" dirty="0"/>
          </a:p>
        </p:txBody>
      </p:sp>
      <p:pic>
        <p:nvPicPr>
          <p:cNvPr id="1026" name="Picture 2" descr="Treaty of Versailles 1919 (including Covenant of the League of Nations), 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022" y="1752600"/>
            <a:ext cx="325100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42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Germans not allowed to attend the talks – “Sign, or else!”</a:t>
            </a:r>
            <a:endParaRPr lang="en-US" dirty="0"/>
          </a:p>
        </p:txBody>
      </p:sp>
      <p:pic>
        <p:nvPicPr>
          <p:cNvPr id="39938" name="Picture 2" descr="http://t1.gstatic.com/images?q=tbn:ANd9GcSCF03hZuDwksBkQJoHdtptCEV406E7a2sOp3mxsqPiTbRcsaHi"/>
          <p:cNvPicPr>
            <a:picLocks noChangeAspect="1" noChangeArrowheads="1"/>
          </p:cNvPicPr>
          <p:nvPr/>
        </p:nvPicPr>
        <p:blipFill>
          <a:blip r:embed="rId3" cstate="print"/>
          <a:srcRect/>
          <a:stretch>
            <a:fillRect/>
          </a:stretch>
        </p:blipFill>
        <p:spPr bwMode="auto">
          <a:xfrm>
            <a:off x="761999" y="2133600"/>
            <a:ext cx="4076698" cy="4495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289</TotalTime>
  <Words>473</Words>
  <Application>Microsoft Office PowerPoint</Application>
  <PresentationFormat>On-screen Show (4:3)</PresentationFormat>
  <Paragraphs>81</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The Treaty of Versailles:</vt:lpstr>
      <vt:lpstr>Copyright Notice</vt:lpstr>
      <vt:lpstr>January 8, 1918: Wilson’s Fourteen Points</vt:lpstr>
      <vt:lpstr>The Treaty Room at Versailles</vt:lpstr>
      <vt:lpstr>June 28th, 1919</vt:lpstr>
      <vt:lpstr>Wilson, George, Clemenceau</vt:lpstr>
      <vt:lpstr>Ends and Aims</vt:lpstr>
      <vt:lpstr>A Complex Document</vt:lpstr>
      <vt:lpstr>Germans not allowed to attend the talks – “Sign, or else!”</vt:lpstr>
      <vt:lpstr>Redrawing Europe</vt:lpstr>
      <vt:lpstr>Terms of the Treaty</vt:lpstr>
      <vt:lpstr>Terms of the Treaty</vt:lpstr>
      <vt:lpstr>Terms of the Treaty </vt:lpstr>
      <vt:lpstr>Terms of the Treaty</vt:lpstr>
      <vt:lpstr>Terms of the Treaty</vt:lpstr>
      <vt:lpstr>Terms of the Treaty</vt:lpstr>
      <vt:lpstr>Terms of the Treaty</vt:lpstr>
      <vt:lpstr>Terms of the Treaty</vt:lpstr>
      <vt:lpstr>Terms of the Treaty</vt:lpstr>
      <vt:lpstr>Terms of the Treaty</vt:lpstr>
      <vt:lpstr>Terms of the Treaty</vt:lpstr>
      <vt:lpstr>Terms of the Treaty</vt:lpstr>
      <vt:lpstr>Terms of the Treaty</vt:lpstr>
      <vt:lpstr>German Reaction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Henry Stobbs</cp:lastModifiedBy>
  <cp:revision>20</cp:revision>
  <dcterms:created xsi:type="dcterms:W3CDTF">2011-02-03T18:53:34Z</dcterms:created>
  <dcterms:modified xsi:type="dcterms:W3CDTF">2011-02-08T17:14:17Z</dcterms:modified>
</cp:coreProperties>
</file>