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256" r:id="rId2"/>
    <p:sldId id="262" r:id="rId3"/>
    <p:sldId id="258" r:id="rId4"/>
    <p:sldId id="271" r:id="rId5"/>
    <p:sldId id="270" r:id="rId6"/>
    <p:sldId id="268" r:id="rId7"/>
    <p:sldId id="269" r:id="rId8"/>
    <p:sldId id="260" r:id="rId9"/>
    <p:sldId id="267" r:id="rId10"/>
    <p:sldId id="266" r:id="rId11"/>
    <p:sldId id="265" r:id="rId12"/>
    <p:sldId id="263" r:id="rId13"/>
    <p:sldId id="264" r:id="rId14"/>
    <p:sldId id="272" r:id="rId15"/>
    <p:sldId id="273" r:id="rId16"/>
    <p:sldId id="274" r:id="rId17"/>
    <p:sldId id="288" r:id="rId18"/>
    <p:sldId id="289" r:id="rId19"/>
    <p:sldId id="291" r:id="rId20"/>
    <p:sldId id="285" r:id="rId21"/>
    <p:sldId id="286" r:id="rId22"/>
    <p:sldId id="287" r:id="rId23"/>
    <p:sldId id="278" r:id="rId24"/>
    <p:sldId id="275" r:id="rId25"/>
    <p:sldId id="277" r:id="rId26"/>
    <p:sldId id="276" r:id="rId27"/>
    <p:sldId id="281" r:id="rId28"/>
    <p:sldId id="279" r:id="rId29"/>
    <p:sldId id="280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0076BD-E876-4AA0-8D27-55FFF8B8D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6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3FFDC2D-BD78-4DD1-9BF1-A5DB213CE594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2CA508-71A6-4D6B-9D5F-D23DB243D50A}" type="slidenum">
              <a:rPr lang="en-US" sz="1200">
                <a:latin typeface="+mn-lt"/>
                <a:cs typeface="+mn-cs"/>
              </a:rPr>
              <a:pPr algn="r">
                <a:defRPr/>
              </a:pPr>
              <a:t>17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AEDE835-E02A-4737-8325-C3155FE4626A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5B2D1F-A87C-46A4-9E9D-FB55C48844BB}" type="slidenum">
              <a:rPr lang="en-US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AE655BE-C98E-4D72-8F9D-80F6EEA7D20F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Cigar makers, blacksmiths, shoe makers etc.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2C3BA7-98D7-4B42-A71B-F393BBD10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DB3B-2736-4381-A717-22A875FE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B623-818E-4B03-9619-B7AB7DA4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29E3-5E57-4B40-AE09-EFF8F972B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A04C-93A0-4507-9E33-752D63DE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4ED3-A5DF-47DE-96C3-9D3BB5B85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F2CC-B5B5-469D-9DA9-9FBCDC3F6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E9A7-E201-4C62-A4C9-9E3FAE9E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64BB-E315-4FD8-AFB0-B3D94E5C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7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556E-1153-480D-8439-F6DD454E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ED3B-FFF4-467D-9309-1C018B624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2BBD7C4-4BE0-4FAD-8E7D-C1FC6CFB1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Rise of Labor Unions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7696200" cy="2057400"/>
          </a:xfrm>
        </p:spPr>
        <p:txBody>
          <a:bodyPr/>
          <a:lstStyle/>
          <a:p>
            <a:pPr algn="ctr" eaLnBrk="1" hangingPunct="1"/>
            <a:r>
              <a:rPr lang="en-US" smtClean="0"/>
              <a:t>The need for reform grows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 descr="http://www.historyplace.com/unitedstates/childlabor/bilo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6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eb0d47b5587d62ff6999f34d80a47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00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be002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3625"/>
            <a:ext cx="571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Images, by Jacob Riis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4" name="Picture 6" descr="riis-6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15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6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650"/>
            <a:ext cx="8001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Problems: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Working conditions: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Dangerous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Heavy </a:t>
            </a:r>
            <a:r>
              <a:rPr lang="en-US" sz="2000" b="1" smtClean="0"/>
              <a:t>machinery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Dangerous conditions in </a:t>
            </a:r>
            <a:r>
              <a:rPr lang="en-US" sz="2000" b="1" smtClean="0"/>
              <a:t>mines</a:t>
            </a:r>
            <a:r>
              <a:rPr lang="en-US" sz="2000" smtClean="0"/>
              <a:t>, </a:t>
            </a:r>
            <a:r>
              <a:rPr lang="en-US" sz="2000" b="1" smtClean="0"/>
              <a:t>construction</a:t>
            </a:r>
            <a:r>
              <a:rPr lang="en-US" sz="2000" smtClean="0"/>
              <a:t>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Hot and </a:t>
            </a:r>
            <a:r>
              <a:rPr lang="en-US" sz="2000" b="1" smtClean="0"/>
              <a:t>unsanitary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Long </a:t>
            </a:r>
            <a:r>
              <a:rPr lang="en-US" sz="2400" b="1" smtClean="0"/>
              <a:t>hours</a:t>
            </a:r>
            <a:r>
              <a:rPr lang="en-US" sz="2400" smtClean="0"/>
              <a:t>, low wages, no job security, no worker’s </a:t>
            </a:r>
            <a:r>
              <a:rPr lang="en-US" sz="2400" b="1" smtClean="0"/>
              <a:t>benefits</a:t>
            </a:r>
            <a:r>
              <a:rPr lang="en-US" sz="2400" smtClean="0"/>
              <a:t> (example: healthcare, paid holidays, paid maternity leave).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Company towns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often workers had to live in homes provided by factory owners.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Homes were often more expensive to rent than outside housing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Homes were often in poor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Child labor, immigrant labor, and employment of women  = </a:t>
            </a:r>
            <a:r>
              <a:rPr lang="en-US" sz="2400" b="1" smtClean="0"/>
              <a:t>lower wages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did Labor Unions form?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648200"/>
          </a:xfrm>
        </p:spPr>
        <p:txBody>
          <a:bodyPr/>
          <a:lstStyle/>
          <a:p>
            <a:pPr eaLnBrk="1" hangingPunct="1"/>
            <a:r>
              <a:rPr lang="en-US" smtClean="0"/>
              <a:t>Labor unions formed to fight for </a:t>
            </a:r>
            <a:r>
              <a:rPr lang="en-US" b="1" smtClean="0"/>
              <a:t>better working conditions, treatment, and pay</a:t>
            </a:r>
          </a:p>
          <a:p>
            <a:pPr eaLnBrk="1" hangingPunct="1"/>
            <a:endParaRPr lang="en-US" b="1" smtClean="0"/>
          </a:p>
        </p:txBody>
      </p:sp>
      <p:pic>
        <p:nvPicPr>
          <p:cNvPr id="19460" name="Picture 4" descr="C:\Documents and Settings\MMULLOY\Local Settings\Temporary Internet Files\Content.IE5\W4D150YK\MC900048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4241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solidFill>
                  <a:schemeClr val="tx1"/>
                </a:solidFill>
              </a:rPr>
              <a:t>Beliefs of Labor Unions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marL="547688" indent="-411163" eaLnBrk="1" hangingPunct="1">
              <a:defRPr/>
            </a:pPr>
            <a:r>
              <a:rPr lang="en-US" sz="3700" dirty="0" smtClean="0"/>
              <a:t>Opposed unrestricted </a:t>
            </a:r>
            <a:r>
              <a:rPr lang="en-US" sz="3700" b="1" dirty="0" smtClean="0"/>
              <a:t>immigration</a:t>
            </a:r>
            <a:endParaRPr lang="en-US" sz="3400" b="1" dirty="0" smtClean="0"/>
          </a:p>
          <a:p>
            <a:pPr marL="868363" lvl="1" indent="-282575" eaLnBrk="1" hangingPunct="1">
              <a:defRPr/>
            </a:pPr>
            <a:r>
              <a:rPr lang="en-US" sz="3400" dirty="0" smtClean="0"/>
              <a:t>Immigration = </a:t>
            </a:r>
            <a:r>
              <a:rPr lang="en-US" sz="3400" b="1" dirty="0" smtClean="0"/>
              <a:t>cheap </a:t>
            </a:r>
            <a:r>
              <a:rPr lang="en-US" sz="3400" dirty="0" smtClean="0"/>
              <a:t>labor</a:t>
            </a:r>
          </a:p>
          <a:p>
            <a:pPr marL="868363" lvl="1" indent="-282575" eaLnBrk="1" hangingPunct="1"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547688" indent="-411163" eaLnBrk="1" hangingPunct="1">
              <a:defRPr/>
            </a:pPr>
            <a:r>
              <a:rPr lang="en-US" sz="3700" b="1" dirty="0" smtClean="0"/>
              <a:t>Refused</a:t>
            </a:r>
            <a:r>
              <a:rPr lang="en-US" sz="3700" dirty="0" smtClean="0"/>
              <a:t> women and African-Americans as members</a:t>
            </a:r>
          </a:p>
          <a:p>
            <a:pPr marL="547688" indent="-411163" eaLnBrk="1" hangingPunct="1">
              <a:defRPr/>
            </a:pPr>
            <a:endParaRPr lang="en-US" sz="3400" dirty="0" smtClean="0"/>
          </a:p>
          <a:p>
            <a:pPr marL="547688" indent="-411163" eaLnBrk="1" hangingPunct="1">
              <a:defRPr/>
            </a:pPr>
            <a:r>
              <a:rPr lang="en-US" sz="3700" dirty="0" smtClean="0"/>
              <a:t>Supported free compulsory </a:t>
            </a:r>
            <a:r>
              <a:rPr lang="en-US" sz="3700" b="1" dirty="0" smtClean="0"/>
              <a:t>education</a:t>
            </a:r>
            <a:endParaRPr lang="en-US" sz="3400" b="1" dirty="0" smtClean="0"/>
          </a:p>
          <a:p>
            <a:pPr marL="868363" lvl="1" indent="-282575" eaLnBrk="1" hangingPunct="1">
              <a:defRPr/>
            </a:pPr>
            <a:r>
              <a:rPr lang="en-US" sz="3400" dirty="0" smtClean="0"/>
              <a:t>Remove </a:t>
            </a:r>
            <a:r>
              <a:rPr lang="en-US" sz="3400" b="1" dirty="0" smtClean="0"/>
              <a:t>child</a:t>
            </a:r>
            <a:r>
              <a:rPr lang="en-US" sz="3400" dirty="0" smtClean="0"/>
              <a:t> labor from the workforce</a:t>
            </a:r>
            <a:endParaRPr lang="en-US" sz="3000" dirty="0" smtClean="0"/>
          </a:p>
          <a:p>
            <a:pPr marL="547688" indent="-411163" eaLnBrk="1" hangingPunct="1">
              <a:defRPr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Struggles and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 eaLnBrk="1" hangingPunct="1"/>
            <a:r>
              <a:rPr lang="en-US" sz="4000" dirty="0" smtClean="0"/>
              <a:t>1881-1900 – </a:t>
            </a:r>
            <a:r>
              <a:rPr lang="en-US" sz="4000" b="1" dirty="0" smtClean="0"/>
              <a:t>24,000</a:t>
            </a:r>
            <a:r>
              <a:rPr lang="en-US" sz="4000" dirty="0" smtClean="0"/>
              <a:t> strikes in the US</a:t>
            </a:r>
          </a:p>
          <a:p>
            <a:pPr marL="547688" indent="-411163" eaLnBrk="1" hangingPunct="1">
              <a:buFont typeface="Wingdings" pitchFamily="2" charset="2"/>
              <a:buNone/>
            </a:pPr>
            <a:endParaRPr lang="en-US" sz="4000" dirty="0" smtClean="0"/>
          </a:p>
          <a:p>
            <a:pPr marL="547688" indent="-411163" eaLnBrk="1" hangingPunct="1"/>
            <a:r>
              <a:rPr lang="en-US" sz="4000" dirty="0" smtClean="0"/>
              <a:t>many blamed labor unrest on infiltration of </a:t>
            </a:r>
            <a:r>
              <a:rPr lang="en-US" sz="4000" b="1" dirty="0" smtClean="0"/>
              <a:t>socialists</a:t>
            </a:r>
            <a:r>
              <a:rPr lang="en-US" sz="4000" dirty="0" smtClean="0"/>
              <a:t> and </a:t>
            </a:r>
            <a:r>
              <a:rPr lang="en-US" sz="4000" b="1" dirty="0" smtClean="0"/>
              <a:t>anarchists</a:t>
            </a:r>
          </a:p>
          <a:p>
            <a:pPr marL="547688" indent="-411163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447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Triangle Shirtwaist Factory Fire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638799" y="3048000"/>
            <a:ext cx="319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March 25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1911</a:t>
            </a:r>
            <a:endParaRPr lang="en-US" sz="4000" dirty="0"/>
          </a:p>
        </p:txBody>
      </p:sp>
      <p:pic>
        <p:nvPicPr>
          <p:cNvPr id="49154" name="Picture 2" descr="http://www.csun.edu/~ghy7463/jump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850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6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1000"/>
            <a:ext cx="9131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After the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Triangle Shirtwaist </a:t>
            </a:r>
            <a:r>
              <a:rPr lang="en-US" b="1" dirty="0" smtClean="0"/>
              <a:t>Factory Fire the  </a:t>
            </a:r>
            <a:r>
              <a:rPr lang="en-US" b="1" u="sng" dirty="0" smtClean="0"/>
              <a:t>International Ladies Garment Workers Union,</a:t>
            </a:r>
            <a:r>
              <a:rPr lang="en-US" b="1" dirty="0" smtClean="0"/>
              <a:t> was formed.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Successes:</a:t>
            </a:r>
          </a:p>
          <a:p>
            <a:pPr lvl="1" eaLnBrk="1" hangingPunct="1">
              <a:defRPr/>
            </a:pPr>
            <a:r>
              <a:rPr lang="en-US" dirty="0" smtClean="0"/>
              <a:t>Brought </a:t>
            </a:r>
            <a:r>
              <a:rPr lang="en-US" b="1" dirty="0" smtClean="0"/>
              <a:t>aid </a:t>
            </a:r>
            <a:r>
              <a:rPr lang="en-US" dirty="0" smtClean="0"/>
              <a:t>to families of victims of the fire</a:t>
            </a:r>
          </a:p>
          <a:p>
            <a:pPr lvl="1" eaLnBrk="1" hangingPunct="1">
              <a:defRPr/>
            </a:pPr>
            <a:r>
              <a:rPr lang="en-US" dirty="0" smtClean="0"/>
              <a:t>Modern factory</a:t>
            </a:r>
            <a:r>
              <a:rPr lang="en-US" b="1" dirty="0" smtClean="0"/>
              <a:t> inspection </a:t>
            </a:r>
            <a:r>
              <a:rPr lang="en-US" dirty="0" smtClean="0"/>
              <a:t>system established</a:t>
            </a:r>
          </a:p>
          <a:p>
            <a:pPr lvl="1" eaLnBrk="1" hangingPunct="1">
              <a:defRPr/>
            </a:pPr>
            <a:r>
              <a:rPr lang="en-US" b="1" dirty="0" smtClean="0"/>
              <a:t>Laws</a:t>
            </a:r>
            <a:r>
              <a:rPr lang="en-US" dirty="0" smtClean="0"/>
              <a:t> to regulate the labor of </a:t>
            </a:r>
            <a:r>
              <a:rPr lang="en-US" b="1" dirty="0" smtClean="0"/>
              <a:t>women</a:t>
            </a:r>
            <a:r>
              <a:rPr lang="en-US" dirty="0" smtClean="0"/>
              <a:t>, </a:t>
            </a:r>
            <a:r>
              <a:rPr lang="en-US" b="1" dirty="0" smtClean="0"/>
              <a:t>children</a:t>
            </a:r>
            <a:r>
              <a:rPr lang="en-US" dirty="0" smtClean="0"/>
              <a:t> and </a:t>
            </a:r>
            <a:r>
              <a:rPr lang="en-US" b="1" dirty="0" smtClean="0"/>
              <a:t>safety</a:t>
            </a:r>
            <a:r>
              <a:rPr lang="en-US" dirty="0" smtClean="0"/>
              <a:t> regulations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uwlax.edu/teachhistory/Education%20Resources/trianglecov1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04938"/>
            <a:ext cx="5410200" cy="4157662"/>
          </a:xfrm>
          <a:noFill/>
        </p:spPr>
      </p:pic>
      <p:pic>
        <p:nvPicPr>
          <p:cNvPr id="35844" name="Picture 4" descr="http://trianglememorial.org/images_global/Img_Main_FactoryFire.jpg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7588" y="274638"/>
            <a:ext cx="4546600" cy="5973762"/>
          </a:xfrm>
          <a:noFill/>
        </p:spPr>
      </p:pic>
      <p:pic>
        <p:nvPicPr>
          <p:cNvPr id="35842" name="Picture 2" descr="http://graphics8.nytimes.com/images/2008/01/06/arts/06jhens.lar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1912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Knights of Labor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Founder: Uriah </a:t>
            </a:r>
            <a:r>
              <a:rPr lang="en-US" b="1" smtClean="0"/>
              <a:t>Stevens</a:t>
            </a:r>
            <a:r>
              <a:rPr lang="en-US" smtClean="0"/>
              <a:t> and Terrance V. </a:t>
            </a:r>
            <a:r>
              <a:rPr lang="en-US" b="1" smtClean="0"/>
              <a:t>Powderly</a:t>
            </a:r>
          </a:p>
          <a:p>
            <a:pPr lvl="1" eaLnBrk="1" hangingPunct="1"/>
            <a:r>
              <a:rPr lang="en-US" smtClean="0"/>
              <a:t>What they wanted: </a:t>
            </a:r>
            <a:r>
              <a:rPr lang="en-US" b="1" smtClean="0"/>
              <a:t>8 hour workday, higher wages</a:t>
            </a:r>
          </a:p>
          <a:p>
            <a:pPr lvl="1" eaLnBrk="1" hangingPunct="1"/>
            <a:r>
              <a:rPr lang="en-US" smtClean="0"/>
              <a:t>Who could join: </a:t>
            </a:r>
            <a:r>
              <a:rPr lang="en-US" b="1" smtClean="0"/>
              <a:t>skilled and unskilled workers</a:t>
            </a:r>
          </a:p>
          <a:p>
            <a:pPr lvl="1" eaLnBrk="1" hangingPunct="1"/>
            <a:r>
              <a:rPr lang="en-US" smtClean="0"/>
              <a:t>Methods they used: </a:t>
            </a:r>
            <a:r>
              <a:rPr lang="en-US" b="1" smtClean="0"/>
              <a:t>strikes</a:t>
            </a:r>
          </a:p>
          <a:p>
            <a:pPr lvl="1" eaLnBrk="1" hangingPunct="1"/>
            <a:r>
              <a:rPr lang="en-US" smtClean="0"/>
              <a:t>Declined by 1886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z="1200" smtClean="0"/>
              <a:t>Safari Montage, “A Nation in Turmoil”  chaps 5-7 (~8 minutes)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Haymarket Square Riot - 1886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Knights of Labor</a:t>
            </a:r>
            <a:r>
              <a:rPr lang="en-US" sz="2800" smtClean="0"/>
              <a:t> led a strike for 8 hour work day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bomb</a:t>
            </a:r>
            <a:r>
              <a:rPr lang="en-US" sz="2800" smtClean="0"/>
              <a:t> was thrown during the protest meeting held by striker and the </a:t>
            </a:r>
            <a:r>
              <a:rPr lang="en-US" sz="2800" b="1" smtClean="0"/>
              <a:t>police</a:t>
            </a:r>
            <a:r>
              <a:rPr lang="en-US" sz="2800" smtClean="0"/>
              <a:t> were called in.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/>
              <a:t>Impact: </a:t>
            </a:r>
          </a:p>
          <a:p>
            <a:pPr lvl="1" eaLnBrk="1" hangingPunct="1"/>
            <a:r>
              <a:rPr lang="en-US" sz="2400" smtClean="0"/>
              <a:t>Knights of Labor are identified as </a:t>
            </a:r>
            <a:r>
              <a:rPr lang="en-US" sz="2400" b="1" smtClean="0"/>
              <a:t>anarchists</a:t>
            </a:r>
            <a:r>
              <a:rPr lang="en-US" sz="2400" smtClean="0"/>
              <a:t> and associated with </a:t>
            </a:r>
            <a:r>
              <a:rPr lang="en-US" sz="2400" b="1" smtClean="0"/>
              <a:t>violence</a:t>
            </a:r>
          </a:p>
          <a:p>
            <a:pPr lvl="1" eaLnBrk="1" hangingPunct="1"/>
            <a:r>
              <a:rPr lang="en-US" sz="2400" smtClean="0"/>
              <a:t>American public turned </a:t>
            </a:r>
            <a:r>
              <a:rPr lang="en-US" sz="2400" b="1" smtClean="0"/>
              <a:t>against </a:t>
            </a:r>
            <a:r>
              <a:rPr lang="en-US" sz="2400" smtClean="0"/>
              <a:t>them, and against labor unions in general</a:t>
            </a:r>
          </a:p>
          <a:p>
            <a:pPr eaLnBrk="1" hangingPunct="1"/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2" name="Picture 2" descr="http://photobucket.com/albums/f53/midtowng/KoL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5791200" cy="5157788"/>
          </a:xfrm>
          <a:noFill/>
        </p:spPr>
      </p:pic>
      <p:pic>
        <p:nvPicPr>
          <p:cNvPr id="46084" name="Picture 4" descr="http://img.tfd.com/WEAL/weal_05_img0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78656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American Federation of Labor 1881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Founder: </a:t>
            </a:r>
            <a:r>
              <a:rPr lang="en-US" sz="2800" b="1" smtClean="0"/>
              <a:t>Samuel Gompers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they wanted: 8 hour work day, improved working conditions, higher wages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Who could joined: different </a:t>
            </a:r>
            <a:r>
              <a:rPr lang="en-US" sz="2800" b="1" smtClean="0"/>
              <a:t>skilled</a:t>
            </a:r>
            <a:r>
              <a:rPr lang="en-US" sz="2800" smtClean="0"/>
              <a:t> craft workers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Methods used: Strikes and </a:t>
            </a:r>
            <a:r>
              <a:rPr lang="en-US" sz="2800" b="1" smtClean="0"/>
              <a:t>Boycotts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Successes: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won the </a:t>
            </a:r>
            <a:r>
              <a:rPr lang="en-US" sz="2400" b="1" smtClean="0"/>
              <a:t>closed shop</a:t>
            </a:r>
            <a:r>
              <a:rPr lang="en-US" sz="2400" smtClean="0"/>
              <a:t> (where factories could only hire union workers)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Abolished </a:t>
            </a:r>
            <a:r>
              <a:rPr lang="en-US" sz="2400" b="1" smtClean="0"/>
              <a:t>yellow-dog contracts</a:t>
            </a:r>
            <a:r>
              <a:rPr lang="en-US" sz="2400" smtClean="0"/>
              <a:t> (companies had required workers to sign contracts promising </a:t>
            </a:r>
            <a:r>
              <a:rPr lang="en-US" sz="2400" b="1" smtClean="0"/>
              <a:t>NOT</a:t>
            </a:r>
            <a:r>
              <a:rPr lang="en-US" sz="2400" smtClean="0"/>
              <a:t> to join a union)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4" name="Picture 2" descr="http://www.historyteacher.net/USProjects/DBQs2000/Images/AFLSymbol.gif"/>
          <p:cNvPicPr>
            <a:picLocks noChangeAspect="1" noChangeArrowheads="1"/>
          </p:cNvPicPr>
          <p:nvPr/>
        </p:nvPicPr>
        <p:blipFill>
          <a:blip r:embed="rId2" cstate="print"/>
          <a:srcRect l="12984" r="10112"/>
          <a:stretch>
            <a:fillRect/>
          </a:stretch>
        </p:blipFill>
        <p:spPr bwMode="auto">
          <a:xfrm>
            <a:off x="1798974" y="200415"/>
            <a:ext cx="6380798" cy="622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Homestead Strike - 1892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b="1" smtClean="0"/>
              <a:t>Carnegie Steel </a:t>
            </a:r>
            <a:r>
              <a:rPr lang="en-US" sz="2800" smtClean="0"/>
              <a:t>Company threatened to cut wages</a:t>
            </a:r>
          </a:p>
          <a:p>
            <a:pPr eaLnBrk="1" hangingPunct="1"/>
            <a:r>
              <a:rPr lang="en-US" sz="2800" smtClean="0"/>
              <a:t>Workers picketed and management called in the</a:t>
            </a:r>
            <a:r>
              <a:rPr lang="en-US" sz="2800" b="1" smtClean="0"/>
              <a:t> Pinkerton </a:t>
            </a:r>
            <a:r>
              <a:rPr lang="en-US" sz="2800" smtClean="0"/>
              <a:t>Guards.  Violence erupted.</a:t>
            </a:r>
          </a:p>
          <a:p>
            <a:pPr eaLnBrk="1" hangingPunct="1"/>
            <a:r>
              <a:rPr lang="en-US" sz="2800" smtClean="0"/>
              <a:t>Strike lasted </a:t>
            </a:r>
            <a:r>
              <a:rPr lang="en-US" sz="2800" b="1" smtClean="0"/>
              <a:t>9 months</a:t>
            </a:r>
            <a:r>
              <a:rPr lang="en-US" sz="2800" smtClean="0"/>
              <a:t>. President of Carnegie Steel shot in the neck. </a:t>
            </a:r>
          </a:p>
          <a:p>
            <a:pPr eaLnBrk="1" hangingPunct="1"/>
            <a:r>
              <a:rPr lang="en-US" sz="2800" smtClean="0"/>
              <a:t>Public opinion turned</a:t>
            </a:r>
            <a:r>
              <a:rPr lang="en-US" sz="2800" b="1" smtClean="0"/>
              <a:t> against </a:t>
            </a:r>
            <a:r>
              <a:rPr lang="en-US" sz="2800" smtClean="0"/>
              <a:t>on the protesters.</a:t>
            </a:r>
          </a:p>
          <a:p>
            <a:pPr eaLnBrk="1" hangingPunct="1"/>
            <a:r>
              <a:rPr lang="en-US" sz="2800" smtClean="0"/>
              <a:t>Workers returned to work on the </a:t>
            </a:r>
            <a:r>
              <a:rPr lang="en-US" sz="2800" b="1" smtClean="0"/>
              <a:t>company’s terms</a:t>
            </a:r>
            <a:r>
              <a:rPr lang="en-US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 Railway Union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Founder </a:t>
            </a:r>
            <a:r>
              <a:rPr lang="en-US" b="1" smtClean="0"/>
              <a:t>Eugene V. Debs</a:t>
            </a:r>
          </a:p>
          <a:p>
            <a:pPr eaLnBrk="1" hangingPunct="1"/>
            <a:r>
              <a:rPr lang="en-US" smtClean="0"/>
              <a:t>What they wanted: 8 hour work day, improved working conditions, higher wages</a:t>
            </a:r>
          </a:p>
          <a:p>
            <a:pPr eaLnBrk="1" hangingPunct="1"/>
            <a:r>
              <a:rPr lang="en-US" smtClean="0"/>
              <a:t>Who could join: </a:t>
            </a:r>
            <a:r>
              <a:rPr lang="en-US" b="1" smtClean="0"/>
              <a:t>skilled and unskilled</a:t>
            </a:r>
            <a:r>
              <a:rPr lang="en-US" smtClean="0"/>
              <a:t> workers</a:t>
            </a:r>
          </a:p>
          <a:p>
            <a:pPr eaLnBrk="1" hangingPunct="1"/>
            <a:r>
              <a:rPr lang="en-US" smtClean="0"/>
              <a:t>Won a major striker for better wages but lost another major strike and ended up struggling for members.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Pullman Strike 1894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Pullman </a:t>
            </a:r>
            <a:r>
              <a:rPr lang="en-US" sz="2800" smtClean="0"/>
              <a:t>Palace (Rail) Car Company had cut wages</a:t>
            </a:r>
          </a:p>
          <a:p>
            <a:pPr eaLnBrk="1" hangingPunct="1"/>
            <a:r>
              <a:rPr lang="en-US" sz="2800" smtClean="0"/>
              <a:t>Strike spread and brought railroad traffic west of </a:t>
            </a:r>
            <a:r>
              <a:rPr lang="en-US" sz="2800" b="1" smtClean="0"/>
              <a:t>Chicago</a:t>
            </a:r>
            <a:r>
              <a:rPr lang="en-US" sz="2800" smtClean="0"/>
              <a:t> to a </a:t>
            </a:r>
            <a:r>
              <a:rPr lang="en-US" sz="2800" b="1" smtClean="0"/>
              <a:t>standstill</a:t>
            </a:r>
          </a:p>
          <a:p>
            <a:pPr eaLnBrk="1" hangingPunct="1"/>
            <a:r>
              <a:rPr lang="en-US" sz="2800" smtClean="0"/>
              <a:t>Strikers received help from </a:t>
            </a:r>
            <a:r>
              <a:rPr lang="en-US" sz="2800" b="1" smtClean="0"/>
              <a:t>Eugene V. Debs</a:t>
            </a:r>
            <a:r>
              <a:rPr lang="en-US" sz="2800" smtClean="0"/>
              <a:t> and American Railway Union </a:t>
            </a:r>
          </a:p>
          <a:p>
            <a:pPr eaLnBrk="1" hangingPunct="1"/>
            <a:r>
              <a:rPr lang="en-US" sz="2800" smtClean="0"/>
              <a:t>President </a:t>
            </a:r>
            <a:r>
              <a:rPr lang="en-US" sz="2800" b="1" smtClean="0"/>
              <a:t>Cleveland</a:t>
            </a:r>
            <a:r>
              <a:rPr lang="en-US" sz="2800" smtClean="0"/>
              <a:t> sent troops and </a:t>
            </a:r>
            <a:r>
              <a:rPr lang="en-US" sz="2800" b="1" smtClean="0"/>
              <a:t>Supreme Court</a:t>
            </a:r>
            <a:r>
              <a:rPr lang="en-US" sz="2800" smtClean="0"/>
              <a:t> obtained a court injunction to stop the strike. </a:t>
            </a:r>
          </a:p>
          <a:p>
            <a:pPr lvl="1" eaLnBrk="1" hangingPunct="1"/>
            <a:r>
              <a:rPr lang="en-US" sz="2400" smtClean="0"/>
              <a:t>Why?  Court said the federal government may intercede when </a:t>
            </a:r>
            <a:r>
              <a:rPr lang="en-US" sz="2400" b="1" smtClean="0"/>
              <a:t>interstate commerce</a:t>
            </a:r>
            <a:r>
              <a:rPr lang="en-US" sz="2400" smtClean="0"/>
              <a:t> is affected.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Bell Ringer: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Name 3 of the “robber barons” (industrialists) we discussed last class and the industry they were in.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What is a monopoly?  What are some negative effects of monopolies?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What was Laissez-faire capitalism?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Exit </a:t>
            </a:r>
            <a:r>
              <a:rPr lang="en-US" dirty="0" smtClean="0"/>
              <a:t>Ticket (Review):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What was the Sherman Anti-Trust Act supposed to do?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Name one new invention that made life easier after the Civil War.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Name two reasons why labor unions were mostly unsuccessful in reaching their goals in this time period: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47002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6600" smtClean="0">
                <a:solidFill>
                  <a:srgbClr val="B7DEE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Faces of Lost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5638800"/>
            <a:ext cx="64008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Pictures of Lewis Hine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0" y="6491288"/>
            <a:ext cx="542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http://www.historyplace.com/unitedstates/childlabor/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9" y="228600"/>
            <a:ext cx="9139421" cy="6477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ful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304800"/>
            <a:ext cx="909955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empty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2413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hild-lab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8382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2" descr="http://www.historyplace.com/unitedstates/childlabor/d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58288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174</TotalTime>
  <Words>693</Words>
  <Application>Microsoft Office PowerPoint</Application>
  <PresentationFormat>On-screen Show (4:3)</PresentationFormat>
  <Paragraphs>100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Wingdings</vt:lpstr>
      <vt:lpstr>Calibri</vt:lpstr>
      <vt:lpstr>Quadrant</vt:lpstr>
      <vt:lpstr>The Rise of Labor Unions</vt:lpstr>
      <vt:lpstr>PowerPoint Presentation</vt:lpstr>
      <vt:lpstr>Bell Ringer:</vt:lpstr>
      <vt:lpstr>Faces of Lost Youth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Images, by Jacob Riis</vt:lpstr>
      <vt:lpstr>PowerPoint Presentation</vt:lpstr>
      <vt:lpstr>PowerPoint Presentation</vt:lpstr>
      <vt:lpstr>Problems: </vt:lpstr>
      <vt:lpstr>Why did Labor Unions form?</vt:lpstr>
      <vt:lpstr>Beliefs of Labor Unions</vt:lpstr>
      <vt:lpstr>Struggles and Conflict</vt:lpstr>
      <vt:lpstr>PowerPoint Presentation</vt:lpstr>
      <vt:lpstr>PowerPoint Presentation</vt:lpstr>
      <vt:lpstr>PowerPoint Presentation</vt:lpstr>
      <vt:lpstr>   Knights of Labor</vt:lpstr>
      <vt:lpstr>Haymarket Square Riot - 1886</vt:lpstr>
      <vt:lpstr>PowerPoint Presentation</vt:lpstr>
      <vt:lpstr>The American Federation of Labor 1881</vt:lpstr>
      <vt:lpstr>PowerPoint Presentation</vt:lpstr>
      <vt:lpstr>Homestead Strike - 1892</vt:lpstr>
      <vt:lpstr>American Railway Union </vt:lpstr>
      <vt:lpstr>Pullman Strike 1894</vt:lpstr>
      <vt:lpstr>Exit Ticket (Review):</vt:lpstr>
    </vt:vector>
  </TitlesOfParts>
  <Company>Mulloy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Labor Unions and the need for reforms</dc:title>
  <dc:creator>Michael W. Mulloy</dc:creator>
  <cp:lastModifiedBy>Henry Stobbs</cp:lastModifiedBy>
  <cp:revision>19</cp:revision>
  <dcterms:created xsi:type="dcterms:W3CDTF">2013-01-09T23:39:29Z</dcterms:created>
  <dcterms:modified xsi:type="dcterms:W3CDTF">2014-12-04T21:27:57Z</dcterms:modified>
</cp:coreProperties>
</file>