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3" r:id="rId3"/>
    <p:sldId id="257" r:id="rId4"/>
    <p:sldId id="258" r:id="rId5"/>
    <p:sldId id="259" r:id="rId6"/>
    <p:sldId id="264" r:id="rId7"/>
    <p:sldId id="260" r:id="rId8"/>
    <p:sldId id="261" r:id="rId9"/>
    <p:sldId id="262" r:id="rId10"/>
    <p:sldId id="265" r:id="rId11"/>
    <p:sldId id="266" r:id="rId12"/>
    <p:sldId id="271" r:id="rId13"/>
    <p:sldId id="267" r:id="rId14"/>
    <p:sldId id="268" r:id="rId15"/>
    <p:sldId id="269" r:id="rId16"/>
    <p:sldId id="270"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778" autoAdjust="0"/>
    <p:restoredTop sz="94660"/>
  </p:normalViewPr>
  <p:slideViewPr>
    <p:cSldViewPr>
      <p:cViewPr varScale="1">
        <p:scale>
          <a:sx n="83" d="100"/>
          <a:sy n="83" d="100"/>
        </p:scale>
        <p:origin x="-444"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fld id="{2C9FE4FA-38A4-43E2-A6FB-28849CE56B12}" type="datetimeFigureOut">
              <a:rPr lang="en-US" smtClean="0"/>
              <a:t>3/24/2011</a:t>
            </a:fld>
            <a:endParaRPr lang="en-US"/>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3AF6668F-A4D6-4025-9C9F-FDE9CC81E9AF}" type="slidenum">
              <a:rPr lang="en-US" smtClean="0"/>
              <a:t>‹#›</a:t>
            </a:fld>
            <a:endParaRPr lang="en-US"/>
          </a:p>
        </p:txBody>
      </p:sp>
      <p:grpSp>
        <p:nvGrpSpPr>
          <p:cNvPr id="8" name="Group 7"/>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rPr>
                <a:t></a:t>
              </a:r>
              <a:endParaRPr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C9FE4FA-38A4-43E2-A6FB-28849CE56B12}" type="datetimeFigureOut">
              <a:rPr lang="en-US" smtClean="0"/>
              <a:t>3/24/2011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F6668F-A4D6-4025-9C9F-FDE9CC81E9AF}" type="slidenum">
              <a:rPr lang="en-US" smtClean="0"/>
              <a:t>‹#›</a:t>
            </a:fld>
            <a:endParaRPr lang="en-US"/>
          </a:p>
        </p:txBody>
      </p:sp>
      <p:grpSp>
        <p:nvGrpSpPr>
          <p:cNvPr id="11" name="Group 10"/>
          <p:cNvGrpSpPr/>
          <p:nvPr/>
        </p:nvGrpSpPr>
        <p:grpSpPr>
          <a:xfrm>
            <a:off x="1172584" y="1392217"/>
            <a:ext cx="6779110" cy="923330"/>
            <a:chOff x="1172584" y="1381459"/>
            <a:chExt cx="6779110" cy="923330"/>
          </a:xfrm>
        </p:grpSpPr>
        <p:sp>
          <p:nvSpPr>
            <p:cNvPr id="15" name="TextBox 14"/>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0" y="559398"/>
            <a:ext cx="1678193" cy="556676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C9FE4FA-38A4-43E2-A6FB-28849CE56B12}" type="datetimeFigureOut">
              <a:rPr lang="en-US" smtClean="0"/>
              <a:t>3/24/2011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F6668F-A4D6-4025-9C9F-FDE9CC81E9AF}" type="slidenum">
              <a:rPr lang="en-US" smtClean="0"/>
              <a:t>‹#›</a:t>
            </a:fld>
            <a:endParaRPr lang="en-US"/>
          </a:p>
        </p:txBody>
      </p:sp>
      <p:grpSp>
        <p:nvGrpSpPr>
          <p:cNvPr id="11" name="Group 10"/>
          <p:cNvGrpSpPr/>
          <p:nvPr/>
        </p:nvGrpSpPr>
        <p:grpSpPr>
          <a:xfrm rot="5400000">
            <a:off x="3909050" y="2880823"/>
            <a:ext cx="5480154" cy="923330"/>
            <a:chOff x="1815339" y="1381459"/>
            <a:chExt cx="5480154" cy="923330"/>
          </a:xfrm>
        </p:grpSpPr>
        <p:sp>
          <p:nvSpPr>
            <p:cNvPr id="12" name="TextBox 11"/>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C9FE4FA-38A4-43E2-A6FB-28849CE56B12}" type="datetimeFigureOut">
              <a:rPr lang="en-US" smtClean="0"/>
              <a:t>3/24/2011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F6668F-A4D6-4025-9C9F-FDE9CC81E9AF}" type="slidenum">
              <a:rPr lang="en-US" smtClean="0"/>
              <a:t>‹#›</a:t>
            </a:fld>
            <a:endParaRPr lang="en-US"/>
          </a:p>
        </p:txBody>
      </p:sp>
      <p:sp>
        <p:nvSpPr>
          <p:cNvPr id="11" name="Title 10"/>
          <p:cNvSpPr>
            <a:spLocks noGrp="1"/>
          </p:cNvSpPr>
          <p:nvPr>
            <p:ph type="title"/>
          </p:nvPr>
        </p:nvSpPr>
        <p:spPr/>
        <p:txBody>
          <a:bodyPr/>
          <a:lstStyle/>
          <a:p>
            <a:r>
              <a:rPr lang="en-US" smtClean="0"/>
              <a:t>Click to edit Master title style</a:t>
            </a:r>
            <a:endParaRPr lang="en-US"/>
          </a:p>
        </p:txBody>
      </p:sp>
      <p:grpSp>
        <p:nvGrpSpPr>
          <p:cNvPr id="12" name="Group 11"/>
          <p:cNvGrpSpPr/>
          <p:nvPr/>
        </p:nvGrpSpPr>
        <p:grpSpPr>
          <a:xfrm>
            <a:off x="1172584" y="1392217"/>
            <a:ext cx="6779110" cy="923330"/>
            <a:chOff x="1172584" y="1381459"/>
            <a:chExt cx="6779110" cy="923330"/>
          </a:xfrm>
        </p:grpSpPr>
        <p:sp>
          <p:nvSpPr>
            <p:cNvPr id="13" name="TextBox 12"/>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144000" cy="6858000"/>
          </a:xfrm>
          <a:prstGeom prst="rect">
            <a:avLst/>
          </a:prstGeom>
        </p:spPr>
      </p:pic>
      <p:grpSp>
        <p:nvGrpSpPr>
          <p:cNvPr id="7" name="Group 7"/>
          <p:cNvGrpSpPr/>
          <p:nvPr/>
        </p:nvGrpSpPr>
        <p:grpSpPr>
          <a:xfrm>
            <a:off x="1172584" y="2887579"/>
            <a:ext cx="6779110" cy="923330"/>
            <a:chOff x="1172584" y="1381459"/>
            <a:chExt cx="6779110" cy="923330"/>
          </a:xfrm>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699248" y="3767316"/>
            <a:ext cx="7734747"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C9FE4FA-38A4-43E2-A6FB-28849CE56B12}" type="datetimeFigureOut">
              <a:rPr lang="en-US" smtClean="0"/>
              <a:t>3/24/2011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F6668F-A4D6-4025-9C9F-FDE9CC81E9AF}"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2C9FE4FA-38A4-43E2-A6FB-28849CE56B12}" type="datetimeFigureOut">
              <a:rPr lang="en-US" smtClean="0"/>
              <a:t>3/24/2011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F6668F-A4D6-4025-9C9F-FDE9CC81E9AF}" type="slidenum">
              <a:rPr lang="en-US" smtClean="0"/>
              <a:t>‹#›</a:t>
            </a:fld>
            <a:endParaRPr lang="en-US"/>
          </a:p>
        </p:txBody>
      </p:sp>
      <p:sp>
        <p:nvSpPr>
          <p:cNvPr id="12" name="Title 1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grpSp>
        <p:nvGrpSpPr>
          <p:cNvPr id="13" name="Group 12"/>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2240280"/>
            <a:ext cx="3803904"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Content Placeholder 9"/>
          <p:cNvSpPr>
            <a:spLocks noGrp="1"/>
          </p:cNvSpPr>
          <p:nvPr>
            <p:ph sz="quarter" idx="14"/>
          </p:nvPr>
        </p:nvSpPr>
        <p:spPr>
          <a:xfrm>
            <a:off x="4645151" y="2240280"/>
            <a:ext cx="3803904"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C9FE4FA-38A4-43E2-A6FB-28849CE56B12}" type="datetimeFigureOut">
              <a:rPr lang="en-US" smtClean="0"/>
              <a:t>3/24/2011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AF6668F-A4D6-4025-9C9F-FDE9CC81E9AF}" type="slidenum">
              <a:rPr lang="en-US" smtClean="0"/>
              <a:t>‹#›</a:t>
            </a:fld>
            <a:endParaRPr lang="en-US"/>
          </a:p>
        </p:txBody>
      </p:sp>
      <p:grpSp>
        <p:nvGrpSpPr>
          <p:cNvPr id="14" name="Group 13"/>
          <p:cNvGrpSpPr/>
          <p:nvPr/>
        </p:nvGrpSpPr>
        <p:grpSpPr>
          <a:xfrm>
            <a:off x="1172584" y="1392217"/>
            <a:ext cx="6779110" cy="923330"/>
            <a:chOff x="1172584" y="1381459"/>
            <a:chExt cx="6779110" cy="923330"/>
          </a:xfrm>
        </p:grpSpPr>
        <p:sp>
          <p:nvSpPr>
            <p:cNvPr id="16" name="TextBox 15"/>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2C9FE4FA-38A4-43E2-A6FB-28849CE56B12}" type="datetimeFigureOut">
              <a:rPr lang="en-US" smtClean="0"/>
              <a:t>3/24/2011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AF6668F-A4D6-4025-9C9F-FDE9CC81E9AF}" type="slidenum">
              <a:rPr lang="en-US" smtClean="0"/>
              <a:t>‹#›</a:t>
            </a:fld>
            <a:endParaRPr lang="en-US"/>
          </a:p>
        </p:txBody>
      </p:sp>
      <p:grpSp>
        <p:nvGrpSpPr>
          <p:cNvPr id="10" name="Group 9"/>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C9FE4FA-38A4-43E2-A6FB-28849CE56B12}" type="datetimeFigureOut">
              <a:rPr lang="en-US" smtClean="0"/>
              <a:t>3/24/2011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AF6668F-A4D6-4025-9C9F-FDE9CC81E9AF}"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en-US" smtClean="0"/>
              <a:t>Click to edit Master title style</a:t>
            </a:r>
            <a:endParaRPr lang="en-US"/>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C9FE4FA-38A4-43E2-A6FB-28849CE56B12}" type="datetimeFigureOut">
              <a:rPr lang="en-US" smtClean="0"/>
              <a:t>3/24/2011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F6668F-A4D6-4025-9C9F-FDE9CC81E9AF}"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en-US" smtClean="0"/>
              <a:t>Click to edit Master title style</a:t>
            </a:r>
            <a:endParaRPr lang="en-US"/>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C9FE4FA-38A4-43E2-A6FB-28849CE56B12}" type="datetimeFigureOut">
              <a:rPr lang="en-US" smtClean="0"/>
              <a:t>3/24/2011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F6668F-A4D6-4025-9C9F-FDE9CC81E9AF}"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88490" y="570156"/>
            <a:ext cx="7756263" cy="105425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699247" y="2248347"/>
            <a:ext cx="7745505" cy="387781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60378" y="6161442"/>
            <a:ext cx="2133600" cy="365125"/>
          </a:xfrm>
          <a:prstGeom prst="rect">
            <a:avLst/>
          </a:prstGeom>
        </p:spPr>
        <p:txBody>
          <a:bodyPr vert="horz" lIns="91440" tIns="45720" rIns="91440" bIns="45720" rtlCol="0" anchor="ctr"/>
          <a:lstStyle>
            <a:lvl1pPr algn="l">
              <a:defRPr sz="1200">
                <a:solidFill>
                  <a:schemeClr val="tx2"/>
                </a:solidFill>
              </a:defRPr>
            </a:lvl1pPr>
          </a:lstStyle>
          <a:p>
            <a:fld id="{2C9FE4FA-38A4-43E2-A6FB-28849CE56B12}" type="datetimeFigureOut">
              <a:rPr lang="en-US" smtClean="0"/>
              <a:t>3/24/2011</a:t>
            </a:fld>
            <a:endParaRPr lang="en-US"/>
          </a:p>
        </p:txBody>
      </p:sp>
      <p:sp>
        <p:nvSpPr>
          <p:cNvPr id="5" name="Footer Placeholder 4"/>
          <p:cNvSpPr>
            <a:spLocks noGrp="1"/>
          </p:cNvSpPr>
          <p:nvPr>
            <p:ph type="ftr" sz="quarter" idx="3"/>
          </p:nvPr>
        </p:nvSpPr>
        <p:spPr>
          <a:xfrm>
            <a:off x="3124200" y="6161442"/>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4"/>
          </p:nvPr>
        </p:nvSpPr>
        <p:spPr>
          <a:xfrm>
            <a:off x="6639264" y="6161442"/>
            <a:ext cx="2133600" cy="365125"/>
          </a:xfrm>
          <a:prstGeom prst="rect">
            <a:avLst/>
          </a:prstGeom>
        </p:spPr>
        <p:txBody>
          <a:bodyPr vert="horz" lIns="91440" tIns="45720" rIns="91440" bIns="45720" rtlCol="0" anchor="ctr"/>
          <a:lstStyle>
            <a:lvl1pPr algn="r">
              <a:defRPr sz="1200">
                <a:solidFill>
                  <a:schemeClr val="tx2"/>
                </a:solidFill>
              </a:defRPr>
            </a:lvl1pPr>
          </a:lstStyle>
          <a:p>
            <a:fld id="{3AF6668F-A4D6-4025-9C9F-FDE9CC81E9AF}"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5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65760" indent="-365760" algn="l" defTabSz="914400" rtl="0"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l" defTabSz="914400" rtl="0"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l" defTabSz="914400" rtl="0"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l" defTabSz="914400" rtl="0"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l" defTabSz="914400" rtl="0"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1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hyperlink" Target="http://www.google.com/imgres?imgurl=http://www.achievement.org/achievers/tel0/large/tel0-056.jpg&amp;imgrefurl=http://www.achievement.org/autodoc/photocredit/achievers/tel0-056&amp;h=400&amp;w=316&amp;sz=32&amp;tbnid=c5ab0526KrxeQM:&amp;tbnh=124&amp;tbnw=98&amp;prev=/images?q=franklin+roosevelt&amp;zoom=1&amp;q=franklin+roosevelt&amp;hl=en&amp;usg=__k4PsWGoMqwLzYxHaSLZQ7QT79WE=&amp;sa=X&amp;ei=wKGDTaHtKdGQ0QGdmbXTCA&amp;sqi=2&amp;ved=0CE0Q9QEwBg"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83341" y="533400"/>
            <a:ext cx="6777318" cy="2586319"/>
          </a:xfrm>
        </p:spPr>
        <p:txBody>
          <a:bodyPr/>
          <a:lstStyle/>
          <a:p>
            <a:r>
              <a:rPr lang="en-US" dirty="0" smtClean="0"/>
              <a:t>Roosevelt’s</a:t>
            </a:r>
            <a:br>
              <a:rPr lang="en-US" dirty="0" smtClean="0"/>
            </a:br>
            <a:r>
              <a:rPr lang="en-US" dirty="0" smtClean="0"/>
              <a:t>New Deal: </a:t>
            </a:r>
            <a:br>
              <a:rPr lang="en-US" dirty="0" smtClean="0"/>
            </a:br>
            <a:r>
              <a:rPr lang="en-US" dirty="0" smtClean="0"/>
              <a:t>1933 - 1935</a:t>
            </a:r>
            <a:endParaRPr lang="en-US" dirty="0"/>
          </a:p>
        </p:txBody>
      </p:sp>
      <p:sp>
        <p:nvSpPr>
          <p:cNvPr id="3" name="Subtitle 2"/>
          <p:cNvSpPr>
            <a:spLocks noGrp="1"/>
          </p:cNvSpPr>
          <p:nvPr>
            <p:ph type="subTitle" idx="1"/>
          </p:nvPr>
        </p:nvSpPr>
        <p:spPr/>
        <p:txBody>
          <a:bodyPr/>
          <a:lstStyle/>
          <a:p>
            <a:r>
              <a:rPr lang="en-US" dirty="0" smtClean="0"/>
              <a:t>How FDR Changed America</a:t>
            </a:r>
            <a:endParaRPr lang="en-US" dirty="0"/>
          </a:p>
        </p:txBody>
      </p:sp>
      <p:pic>
        <p:nvPicPr>
          <p:cNvPr id="3081" name="Picture 9" descr="C:\Documents and Settings\HStobbs\Local Settings\Temporary Internet Files\Content.IE5\6TCFAPSX\MC900431537[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4862" y="4124780"/>
            <a:ext cx="2488777" cy="2115461"/>
          </a:xfrm>
          <a:prstGeom prst="rect">
            <a:avLst/>
          </a:prstGeom>
          <a:noFill/>
          <a:extLst>
            <a:ext uri="{909E8E84-426E-40DD-AFC4-6F175D3DCCD1}">
              <a14:hiddenFill xmlns:a14="http://schemas.microsoft.com/office/drawing/2010/main">
                <a:solidFill>
                  <a:srgbClr val="FFFFFF"/>
                </a:solidFill>
              </a14:hiddenFill>
            </a:ext>
          </a:extLst>
        </p:spPr>
      </p:pic>
      <p:pic>
        <p:nvPicPr>
          <p:cNvPr id="3082" name="Picture 10" descr="C:\Documents and Settings\HStobbs\Local Settings\Temporary Internet Files\Content.IE5\PPWKUL9X\MC900433900[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57950" y="3982361"/>
            <a:ext cx="2400300" cy="2400300"/>
          </a:xfrm>
          <a:prstGeom prst="rect">
            <a:avLst/>
          </a:prstGeom>
          <a:noFill/>
          <a:extLst>
            <a:ext uri="{909E8E84-426E-40DD-AFC4-6F175D3DCCD1}">
              <a14:hiddenFill xmlns:a14="http://schemas.microsoft.com/office/drawing/2010/main">
                <a:solidFill>
                  <a:srgbClr val="FFFFFF"/>
                </a:solidFill>
              </a14:hiddenFill>
            </a:ext>
          </a:extLst>
        </p:spPr>
      </p:pic>
      <p:pic>
        <p:nvPicPr>
          <p:cNvPr id="3083" name="Picture 11" descr="C:\Documents and Settings\HStobbs\Local Settings\Temporary Internet Files\Content.IE5\UR5N2I5K\MC900431593[1].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591300" y="533400"/>
            <a:ext cx="2133600" cy="2133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0069746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038600" y="2286000"/>
            <a:ext cx="4863353" cy="1714053"/>
          </a:xfrm>
        </p:spPr>
        <p:txBody>
          <a:bodyPr/>
          <a:lstStyle/>
          <a:p>
            <a:pPr marL="0" indent="0">
              <a:buNone/>
            </a:pPr>
            <a:r>
              <a:rPr lang="en-US" dirty="0" smtClean="0"/>
              <a:t>The “Second One Hundred Days”</a:t>
            </a:r>
            <a:endParaRPr lang="en-US" dirty="0"/>
          </a:p>
        </p:txBody>
      </p:sp>
      <p:sp>
        <p:nvSpPr>
          <p:cNvPr id="3" name="Title 2"/>
          <p:cNvSpPr>
            <a:spLocks noGrp="1"/>
          </p:cNvSpPr>
          <p:nvPr>
            <p:ph type="title"/>
          </p:nvPr>
        </p:nvSpPr>
        <p:spPr/>
        <p:txBody>
          <a:bodyPr/>
          <a:lstStyle/>
          <a:p>
            <a:r>
              <a:rPr lang="en-US" sz="4000" dirty="0" smtClean="0"/>
              <a:t>The Second New Deal: 1935</a:t>
            </a:r>
            <a:endParaRPr lang="en-US" sz="4000" dirty="0"/>
          </a:p>
        </p:txBody>
      </p:sp>
      <p:pic>
        <p:nvPicPr>
          <p:cNvPr id="4098" name="Picture 2" descr="http://upload.wikimedia.org/wikipedia/en/1/15/Franklin-roosevelt.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0757" y="2118851"/>
            <a:ext cx="3465443" cy="44533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9136763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Wagner National Labor Relations Act: Guarantees the right of workers to form unions</a:t>
            </a:r>
          </a:p>
          <a:p>
            <a:r>
              <a:rPr lang="en-US" dirty="0" smtClean="0"/>
              <a:t>Emergency Relief Appropriations Bill: Expands funding for Works Progress Administration</a:t>
            </a:r>
          </a:p>
          <a:p>
            <a:r>
              <a:rPr lang="en-US" dirty="0" smtClean="0"/>
              <a:t>Social Security Act</a:t>
            </a:r>
          </a:p>
          <a:p>
            <a:r>
              <a:rPr lang="en-US" dirty="0" smtClean="0"/>
              <a:t>“Wealth Tax” Reform: Raised marginal tax rates, “stole the thunder” from Huey Long</a:t>
            </a:r>
            <a:endParaRPr lang="en-US" dirty="0"/>
          </a:p>
        </p:txBody>
      </p:sp>
      <p:sp>
        <p:nvSpPr>
          <p:cNvPr id="3" name="Title 2"/>
          <p:cNvSpPr>
            <a:spLocks noGrp="1"/>
          </p:cNvSpPr>
          <p:nvPr>
            <p:ph type="title"/>
          </p:nvPr>
        </p:nvSpPr>
        <p:spPr/>
        <p:txBody>
          <a:bodyPr/>
          <a:lstStyle/>
          <a:p>
            <a:r>
              <a:rPr lang="en-US" sz="4000" dirty="0" smtClean="0"/>
              <a:t>Second New Deal Reforms</a:t>
            </a:r>
            <a:endParaRPr lang="en-US" sz="4000" dirty="0"/>
          </a:p>
        </p:txBody>
      </p:sp>
    </p:spTree>
    <p:extLst>
      <p:ext uri="{BB962C8B-B14F-4D97-AF65-F5344CB8AC3E}">
        <p14:creationId xmlns:p14="http://schemas.microsoft.com/office/powerpoint/2010/main" val="168340104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z="4000" dirty="0" smtClean="0"/>
              <a:t>Outcomes</a:t>
            </a:r>
            <a:endParaRPr lang="en-US" sz="4000" dirty="0"/>
          </a:p>
        </p:txBody>
      </p:sp>
      <p:pic>
        <p:nvPicPr>
          <p:cNvPr id="5122" name="Picture 2" descr="http://upload.wikimedia.org/wikipedia/en/1/15/Franklin-roosevelt.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2165683"/>
            <a:ext cx="3429000" cy="440656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1645959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pPr marL="0" indent="0">
              <a:buNone/>
            </a:pPr>
            <a:r>
              <a:rPr lang="en-US" sz="3200" dirty="0"/>
              <a:t>New Deal legislation provided, for the first time, government protection of the rights of workers to organize unions, allowing the unionized population to skyrocket from 11% of the workforce in 1930 to an all-time high of 35% in 1945. The labor vote has been heavily Democratic ever since.</a:t>
            </a:r>
            <a:br>
              <a:rPr lang="en-US" sz="3200" dirty="0"/>
            </a:br>
            <a:r>
              <a:rPr lang="en-US" sz="3200" dirty="0"/>
              <a:t/>
            </a:r>
            <a:br>
              <a:rPr lang="en-US" sz="3200" dirty="0"/>
            </a:br>
            <a:endParaRPr lang="en-US" sz="3200" dirty="0"/>
          </a:p>
        </p:txBody>
      </p:sp>
      <p:sp>
        <p:nvSpPr>
          <p:cNvPr id="3" name="Title 2"/>
          <p:cNvSpPr>
            <a:spLocks noGrp="1"/>
          </p:cNvSpPr>
          <p:nvPr>
            <p:ph type="title"/>
          </p:nvPr>
        </p:nvSpPr>
        <p:spPr/>
        <p:txBody>
          <a:bodyPr/>
          <a:lstStyle/>
          <a:p>
            <a:r>
              <a:rPr lang="en-US" sz="4000" dirty="0" smtClean="0"/>
              <a:t>Summary</a:t>
            </a:r>
            <a:endParaRPr lang="en-US" sz="4000" dirty="0"/>
          </a:p>
        </p:txBody>
      </p:sp>
    </p:spTree>
    <p:extLst>
      <p:ext uri="{BB962C8B-B14F-4D97-AF65-F5344CB8AC3E}">
        <p14:creationId xmlns:p14="http://schemas.microsoft.com/office/powerpoint/2010/main" val="230453443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US" sz="3200" dirty="0"/>
              <a:t>Roosevelt's measures to prop up farmers were far from perfect, but they still went farther than any previous president had gone to address agricultural grievances that dated back to the nineteenth century. </a:t>
            </a:r>
            <a:br>
              <a:rPr lang="en-US" sz="3200" dirty="0"/>
            </a:br>
            <a:endParaRPr lang="en-US" sz="3200" dirty="0"/>
          </a:p>
        </p:txBody>
      </p:sp>
      <p:sp>
        <p:nvSpPr>
          <p:cNvPr id="3" name="Title 2"/>
          <p:cNvSpPr>
            <a:spLocks noGrp="1"/>
          </p:cNvSpPr>
          <p:nvPr>
            <p:ph type="title"/>
          </p:nvPr>
        </p:nvSpPr>
        <p:spPr/>
        <p:txBody>
          <a:bodyPr/>
          <a:lstStyle/>
          <a:p>
            <a:r>
              <a:rPr lang="en-US" sz="4000" dirty="0" smtClean="0"/>
              <a:t>Summary</a:t>
            </a:r>
            <a:endParaRPr lang="en-US" sz="4000" dirty="0"/>
          </a:p>
        </p:txBody>
      </p:sp>
    </p:spTree>
    <p:extLst>
      <p:ext uri="{BB962C8B-B14F-4D97-AF65-F5344CB8AC3E}">
        <p14:creationId xmlns:p14="http://schemas.microsoft.com/office/powerpoint/2010/main" val="35414732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pPr marL="0" indent="0">
              <a:buNone/>
            </a:pPr>
            <a:r>
              <a:rPr lang="en-US" sz="3200" dirty="0"/>
              <a:t>Roosevelt's 1932 victory was due more to disgust with Hoover than to enthusiasm for the Democratic program. Through the implementation of the New Deal, FDR was able to construct a new political coalition that created a solid Democratic majority that would endure for a generation.</a:t>
            </a:r>
            <a:br>
              <a:rPr lang="en-US" sz="3200" dirty="0"/>
            </a:br>
            <a:r>
              <a:rPr lang="en-US" sz="3200" dirty="0"/>
              <a:t/>
            </a:r>
            <a:br>
              <a:rPr lang="en-US" sz="3200" dirty="0"/>
            </a:br>
            <a:endParaRPr lang="en-US" sz="3200" dirty="0"/>
          </a:p>
        </p:txBody>
      </p:sp>
      <p:sp>
        <p:nvSpPr>
          <p:cNvPr id="3" name="Title 2"/>
          <p:cNvSpPr>
            <a:spLocks noGrp="1"/>
          </p:cNvSpPr>
          <p:nvPr>
            <p:ph type="title"/>
          </p:nvPr>
        </p:nvSpPr>
        <p:spPr/>
        <p:txBody>
          <a:bodyPr/>
          <a:lstStyle/>
          <a:p>
            <a:r>
              <a:rPr lang="en-US" sz="4000" dirty="0" smtClean="0"/>
              <a:t>Summary: New Deal Politics</a:t>
            </a:r>
            <a:endParaRPr lang="en-US" sz="4000" dirty="0"/>
          </a:p>
        </p:txBody>
      </p:sp>
    </p:spTree>
    <p:extLst>
      <p:ext uri="{BB962C8B-B14F-4D97-AF65-F5344CB8AC3E}">
        <p14:creationId xmlns:p14="http://schemas.microsoft.com/office/powerpoint/2010/main" val="359327020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99247" y="2209800"/>
            <a:ext cx="7745505" cy="4419600"/>
          </a:xfrm>
        </p:spPr>
        <p:txBody>
          <a:bodyPr>
            <a:noAutofit/>
          </a:bodyPr>
          <a:lstStyle/>
          <a:p>
            <a:pPr marL="0" indent="0">
              <a:buNone/>
            </a:pPr>
            <a:r>
              <a:rPr lang="en-US" dirty="0"/>
              <a:t>The New Deal coalition </a:t>
            </a:r>
            <a:r>
              <a:rPr lang="en-US" dirty="0" smtClean="0"/>
              <a:t>included:</a:t>
            </a:r>
          </a:p>
          <a:p>
            <a:pPr lvl="1"/>
            <a:r>
              <a:rPr lang="en-US" sz="2400" dirty="0" smtClean="0"/>
              <a:t>The </a:t>
            </a:r>
            <a:r>
              <a:rPr lang="en-US" sz="2400" dirty="0"/>
              <a:t>"Solid </a:t>
            </a:r>
            <a:r>
              <a:rPr lang="en-US" sz="2400" dirty="0" smtClean="0"/>
              <a:t>South" of traditionalist </a:t>
            </a:r>
            <a:r>
              <a:rPr lang="en-US" sz="2400" dirty="0"/>
              <a:t>Southern </a:t>
            </a:r>
            <a:r>
              <a:rPr lang="en-US" sz="2400" dirty="0" smtClean="0"/>
              <a:t>whites Democrats; their leverage caused the failure of progressive </a:t>
            </a:r>
            <a:r>
              <a:rPr lang="en-US" sz="2400" dirty="0"/>
              <a:t>measures to benefit </a:t>
            </a:r>
            <a:r>
              <a:rPr lang="en-US" sz="2400" dirty="0" smtClean="0"/>
              <a:t>African-Americans</a:t>
            </a:r>
          </a:p>
          <a:p>
            <a:pPr lvl="1"/>
            <a:r>
              <a:rPr lang="en-US" sz="2400" dirty="0" smtClean="0"/>
              <a:t>Trade unionists</a:t>
            </a:r>
          </a:p>
          <a:p>
            <a:pPr lvl="1"/>
            <a:r>
              <a:rPr lang="en-US" sz="2400" dirty="0" smtClean="0"/>
              <a:t>Farmers</a:t>
            </a:r>
          </a:p>
          <a:p>
            <a:pPr lvl="1"/>
            <a:r>
              <a:rPr lang="en-US" sz="2400" dirty="0" smtClean="0"/>
              <a:t>City-dwellers</a:t>
            </a:r>
          </a:p>
          <a:p>
            <a:pPr lvl="1"/>
            <a:r>
              <a:rPr lang="en-US" sz="2400" dirty="0" smtClean="0"/>
              <a:t>Minorities</a:t>
            </a:r>
          </a:p>
          <a:p>
            <a:pPr lvl="1"/>
            <a:r>
              <a:rPr lang="en-US" sz="2400" dirty="0" smtClean="0"/>
              <a:t>Liberal intellectuals</a:t>
            </a:r>
            <a:r>
              <a:rPr lang="en-US" sz="2400" dirty="0"/>
              <a:t/>
            </a:r>
            <a:br>
              <a:rPr lang="en-US" sz="2400" dirty="0"/>
            </a:br>
            <a:endParaRPr lang="en-US" sz="2400" dirty="0"/>
          </a:p>
        </p:txBody>
      </p:sp>
      <p:sp>
        <p:nvSpPr>
          <p:cNvPr id="3" name="Title 2"/>
          <p:cNvSpPr>
            <a:spLocks noGrp="1"/>
          </p:cNvSpPr>
          <p:nvPr>
            <p:ph type="title"/>
          </p:nvPr>
        </p:nvSpPr>
        <p:spPr/>
        <p:txBody>
          <a:bodyPr/>
          <a:lstStyle/>
          <a:p>
            <a:r>
              <a:rPr lang="en-US" sz="4000" dirty="0" smtClean="0"/>
              <a:t>Summary: New Deal Partners &amp; Beneficiaries</a:t>
            </a:r>
            <a:endParaRPr lang="en-US" sz="4000" dirty="0"/>
          </a:p>
        </p:txBody>
      </p:sp>
    </p:spTree>
    <p:extLst>
      <p:ext uri="{BB962C8B-B14F-4D97-AF65-F5344CB8AC3E}">
        <p14:creationId xmlns:p14="http://schemas.microsoft.com/office/powerpoint/2010/main" val="413462435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z="4000" dirty="0" smtClean="0"/>
              <a:t>First New Deal: 1933 - 1935</a:t>
            </a:r>
            <a:endParaRPr lang="en-US" sz="4000" dirty="0"/>
          </a:p>
        </p:txBody>
      </p:sp>
      <p:pic>
        <p:nvPicPr>
          <p:cNvPr id="1026" name="Picture 2" descr="http://www.claremontmckenna.edu/hist/jpetropoulos/arrow/holocaust/Franklin_Roosevelt.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76400" y="2362200"/>
            <a:ext cx="5800725" cy="32385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4891370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US" dirty="0" smtClean="0"/>
              <a:t>Relief</a:t>
            </a:r>
          </a:p>
          <a:p>
            <a:pPr lvl="1"/>
            <a:r>
              <a:rPr lang="en-US" dirty="0" smtClean="0"/>
              <a:t>Civilian Conservation Corps (CCC)</a:t>
            </a:r>
          </a:p>
          <a:p>
            <a:pPr lvl="1"/>
            <a:r>
              <a:rPr lang="en-US" dirty="0" smtClean="0"/>
              <a:t>Works Progress Administration (WPA)</a:t>
            </a:r>
            <a:endParaRPr lang="en-US" dirty="0"/>
          </a:p>
        </p:txBody>
      </p:sp>
      <p:sp>
        <p:nvSpPr>
          <p:cNvPr id="3" name="Title 2"/>
          <p:cNvSpPr>
            <a:spLocks noGrp="1"/>
          </p:cNvSpPr>
          <p:nvPr>
            <p:ph type="title"/>
          </p:nvPr>
        </p:nvSpPr>
        <p:spPr/>
        <p:txBody>
          <a:bodyPr/>
          <a:lstStyle/>
          <a:p>
            <a:r>
              <a:rPr lang="en-US" dirty="0" smtClean="0"/>
              <a:t>The Three R’s</a:t>
            </a:r>
            <a:endParaRPr lang="en-US" dirty="0"/>
          </a:p>
        </p:txBody>
      </p:sp>
    </p:spTree>
    <p:extLst>
      <p:ext uri="{BB962C8B-B14F-4D97-AF65-F5344CB8AC3E}">
        <p14:creationId xmlns:p14="http://schemas.microsoft.com/office/powerpoint/2010/main" val="42805336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US" dirty="0" smtClean="0"/>
              <a:t>Reform</a:t>
            </a:r>
          </a:p>
          <a:p>
            <a:pPr lvl="1"/>
            <a:r>
              <a:rPr lang="en-US" dirty="0" smtClean="0"/>
              <a:t>Programmatic government</a:t>
            </a:r>
          </a:p>
          <a:p>
            <a:pPr lvl="1"/>
            <a:r>
              <a:rPr lang="en-US" dirty="0" smtClean="0"/>
              <a:t>drastically </a:t>
            </a:r>
            <a:r>
              <a:rPr lang="en-US" dirty="0"/>
              <a:t>altered the relationship between the capitalist market, the people, and their </a:t>
            </a:r>
            <a:r>
              <a:rPr lang="en-US" dirty="0" smtClean="0"/>
              <a:t>government</a:t>
            </a:r>
          </a:p>
          <a:p>
            <a:pPr lvl="1"/>
            <a:r>
              <a:rPr lang="en-US" dirty="0" smtClean="0"/>
              <a:t>created </a:t>
            </a:r>
            <a:r>
              <a:rPr lang="en-US" dirty="0"/>
              <a:t>for the first time in this country's history an activist state committed to providing individual citizens with a measure of security against the </a:t>
            </a:r>
            <a:r>
              <a:rPr lang="en-US" dirty="0" smtClean="0"/>
              <a:t>unpredictable turns </a:t>
            </a:r>
            <a:r>
              <a:rPr lang="en-US" dirty="0"/>
              <a:t>of the market</a:t>
            </a:r>
            <a:r>
              <a:rPr lang="en-US" dirty="0" smtClean="0"/>
              <a:t>.</a:t>
            </a:r>
          </a:p>
          <a:p>
            <a:pPr lvl="1"/>
            <a:r>
              <a:rPr lang="en-US" dirty="0" smtClean="0"/>
              <a:t>Permanently changed Americans’ expectations for the presidency</a:t>
            </a:r>
            <a:endParaRPr lang="en-US" dirty="0"/>
          </a:p>
        </p:txBody>
      </p:sp>
      <p:sp>
        <p:nvSpPr>
          <p:cNvPr id="3" name="Title 2"/>
          <p:cNvSpPr>
            <a:spLocks noGrp="1"/>
          </p:cNvSpPr>
          <p:nvPr>
            <p:ph type="title"/>
          </p:nvPr>
        </p:nvSpPr>
        <p:spPr/>
        <p:txBody>
          <a:bodyPr/>
          <a:lstStyle/>
          <a:p>
            <a:r>
              <a:rPr lang="en-US" dirty="0"/>
              <a:t>The Three R’s</a:t>
            </a:r>
          </a:p>
        </p:txBody>
      </p:sp>
    </p:spTree>
    <p:extLst>
      <p:ext uri="{BB962C8B-B14F-4D97-AF65-F5344CB8AC3E}">
        <p14:creationId xmlns:p14="http://schemas.microsoft.com/office/powerpoint/2010/main" val="16160681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99247" y="2133601"/>
            <a:ext cx="7745505" cy="3992562"/>
          </a:xfrm>
        </p:spPr>
        <p:txBody>
          <a:bodyPr/>
          <a:lstStyle/>
          <a:p>
            <a:r>
              <a:rPr lang="en-US" dirty="0" smtClean="0"/>
              <a:t>Recovery</a:t>
            </a:r>
          </a:p>
          <a:p>
            <a:pPr lvl="1"/>
            <a:r>
              <a:rPr lang="en-US" dirty="0" smtClean="0"/>
              <a:t>GDP would not reach 1929 level until 1941</a:t>
            </a:r>
          </a:p>
          <a:p>
            <a:pPr lvl="1"/>
            <a:r>
              <a:rPr lang="en-US" dirty="0" smtClean="0"/>
              <a:t>Unemployment </a:t>
            </a:r>
            <a:r>
              <a:rPr lang="en-US" dirty="0" smtClean="0"/>
              <a:t>remained high: peaked around 25% when FDR took office, remained above 20% through 1935, did not drop below 14% until 1941</a:t>
            </a:r>
          </a:p>
          <a:p>
            <a:pPr lvl="1"/>
            <a:r>
              <a:rPr lang="en-US" dirty="0" smtClean="0"/>
              <a:t>Radicalism: </a:t>
            </a:r>
          </a:p>
          <a:p>
            <a:pPr lvl="2"/>
            <a:r>
              <a:rPr lang="en-US" dirty="0" smtClean="0"/>
              <a:t>Huey Long – Massive redistribution of wealth</a:t>
            </a:r>
          </a:p>
          <a:p>
            <a:pPr lvl="2"/>
            <a:r>
              <a:rPr lang="en-US" dirty="0" smtClean="0"/>
              <a:t>Dr. Frances Townsend – Massive pension plan</a:t>
            </a:r>
          </a:p>
          <a:p>
            <a:pPr lvl="2"/>
            <a:r>
              <a:rPr lang="en-US" dirty="0" smtClean="0"/>
              <a:t>Upton Sinclair – Farm collectivization in California</a:t>
            </a:r>
          </a:p>
          <a:p>
            <a:pPr lvl="2"/>
            <a:r>
              <a:rPr lang="en-US" dirty="0" smtClean="0"/>
              <a:t>Communist organization</a:t>
            </a:r>
          </a:p>
          <a:p>
            <a:pPr lvl="1"/>
            <a:endParaRPr lang="en-US" dirty="0" smtClean="0"/>
          </a:p>
          <a:p>
            <a:pPr lvl="1"/>
            <a:endParaRPr lang="en-US" dirty="0"/>
          </a:p>
          <a:p>
            <a:pPr marL="411480" lvl="1" indent="0">
              <a:buNone/>
            </a:pPr>
            <a:endParaRPr lang="en-US" dirty="0"/>
          </a:p>
        </p:txBody>
      </p:sp>
      <p:sp>
        <p:nvSpPr>
          <p:cNvPr id="3" name="Title 2"/>
          <p:cNvSpPr>
            <a:spLocks noGrp="1"/>
          </p:cNvSpPr>
          <p:nvPr>
            <p:ph type="title"/>
          </p:nvPr>
        </p:nvSpPr>
        <p:spPr/>
        <p:txBody>
          <a:bodyPr/>
          <a:lstStyle/>
          <a:p>
            <a:r>
              <a:rPr lang="en-US" dirty="0" smtClean="0"/>
              <a:t>The Three R’s</a:t>
            </a:r>
            <a:endParaRPr lang="en-US" dirty="0"/>
          </a:p>
        </p:txBody>
      </p:sp>
    </p:spTree>
    <p:extLst>
      <p:ext uri="{BB962C8B-B14F-4D97-AF65-F5344CB8AC3E}">
        <p14:creationId xmlns:p14="http://schemas.microsoft.com/office/powerpoint/2010/main" val="39140676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2" descr="data:image/jpg;base64,/9j/4AAQSkZJRgABAQAAAQABAAD/2wBDAAkGBwgHBgkIBwgKCgkLDRYPDQwMDRsUFRAWIB0iIiAdHx8kKDQsJCYxJx8fLT0tMTU3Ojo6Iys/RD84QzQ5Ojf/2wBDAQoKCg0MDRoPDxo3JR8lNzc3Nzc3Nzc3Nzc3Nzc3Nzc3Nzc3Nzc3Nzc3Nzc3Nzc3Nzc3Nzc3Nzc3Nzc3Nzc3Nzf/wAARCABOAD0DASIAAhEBAxEB/8QAGwAAAgIDAQAAAAAAAAAAAAAABQYEBwADCAL/xAA6EAABAwMDAQUGAwUJAAAAAAABAgMEAAURBhIhMQcTIkFRFBVhcYGhQpHRCCMyscEkMzVSZHKCwtL/xAAUAQEAAAAAAAAAAAAAAAAAAAAA/8QAFBEBAAAAAAAAAAAAAAAAAAAAAP/aAAwDAQACEQMRAD8ARrrHiaeursZ10EjJPh3bh6UuOpD7ink+AZ8IA6CnjXDDOq9UP3CBFeisISO8Q6javyyojyzS9qpuDCQwxbiFgjxEKzzQMWkrC1c4/eSpKcJHG41FntyNNXxhUdKXGFuozz18Q8xRvsvs0Sf+6YKXZDYBeddOUpz0CAePrgnjyzT3q6wzLXpJ9xpTU0tONqKFNAbE7gFKBHoDn6GgsUqJZKuh25+1cx6wt1+1Hcw6UFzIyAD966d4Dfi6Ac1z1r/WkSJcMaXkIcjbQdwT0V8POgjaW7LJF1aCpsxLXQgbuDUjUmk7nYpSIsa4b0bcgpWenxoBZ9VpuMtDVxVPDziwAqKvJPPp64zV8WfT9nudvbeQieNpKSXyUrJHXIPlQZqeLpxtyPqa5SVCOhKWlKZO5p1JJ278A5AJznP51SvaHco18vBulnajKgNuCNHDKMLWE9VEfE5+mPWoWmdZbNPSNOXaUpq3OLC8JbBPBB2g+QJANCfe7cKbJlwG20t5/cb04J9CB8+aB6tc6Tboohx2iw0SFcHBKhwCrjPz+R4poh3bU9xYch3G6W5lLqEkMJCSXGjkLAz4uQQR54B9eVOZEZuljZ1PY5Dj7OE+8EqAU5GdAG7eB+EnJCh6+lZb7namojlxVeFe8UpCGIgUcKWSB02cgnn+L6cUHQSslhWepTzXGYhuzJBS2k7Enxr9BmuzyMpI9a5HS5EtTkyPuL8p7LaQeEt4Pn8aDYxpaTCfbmx7i2lDaspcbPiT8cVJT2i6kt6lx2LrIcQFcKXjJ+1F3bTD0sxarnd1OS489paVstnBTxxVfORzIfdWjKUFZKQr0zxQGu0XTytM6tmQQdzBV3rK8Y3IVz9jkfSltS1K6mimqbtcrvdlu3eUiTIZHchxBBTtST0x5cmhFAy6B1dK0ffUTWcuRXB3cuPnh1v9R1B/oTRXtNjMO35662Xaq0yG2pDLjSEoQkLynaAOhCm1AjrkHNItbxKf9lVF71fs5WFlvPh3AEA49cE/nQW/2Ha6lpvKrHe7i49Hko/sqpLm7Y6PwhR58Qzx6gY61Usx72ifLcUv+8cWrKvPJJqKCQQQSDWyQw+yoGQ042pQ3DvEkZ+PNAxasVfTarKq7vpcjKYJihKhwOnOPOhEdQDKe9cT8BnoKduzeNpedan29Ww7nJCZCUR1sNuqbbBGTyjz4JI54HSinaP2f6etkyGqzruEND7ZKmlxXXU8YwQSM+ZyCT5dKAN222dmz6qYbjIQhpyIkgIQEDIUoHgfSq+NXT+0bGR7VbpA/jTuT9CB/UfeqxsqbemNvlwRJWSeVOKSAPkCKAHWU4tu2UD/AACOfm84f+1ejKsowBYIuf8Ae5/6oE9tS0OJW2SFpOQR1Bo7b3JRWgvxkgRQt3ctvcSB1BSTjjB9DRZudakDjT8Hn/MFH+ZqR74gLfcecs0NTjhO8kHxZOTnn1oAcG9OGeHFSDEjBanO7ZbztJHUDjqQkHnzNWLc9UazulvgyNJquEhhO9t51Kd2VjbwSTnIHXjz8+cLjd4tyU+HT1q/5RkH+Yp009rh+2WxDVutsJhpSitSWmggFXmcDzwB+VBG7bJdok3iMhKVTHe7UFhtR2pIGABjqfsCKq5hkxB3LgJ2q5BG0kfXpTNpOUpd5jMyUJcShKigq8RB+vwzQa/dz77uQjNltgSnA2g/hG44FAyW6FY34/euNwGstFxCXLkd5wcbSMgg5x5H7GhhnWTORZs59ZK/1oHLaQWIitgCsLOQMZ8XnXtI8IoDiZ1kI5sgJH+pc/WvSZtjPh9xIyfWS5+tBUg+tbW0+KgI3H2MuNGFF9nQpsFSN5Vz9anwEkREYPHNDZCMFj4oo3EZHsLJBxyqg//Z">
            <a:hlinkClick r:id="rId2"/>
          </p:cNvPr>
          <p:cNvSpPr>
            <a:spLocks noChangeAspect="1" noChangeArrowheads="1"/>
          </p:cNvSpPr>
          <p:nvPr/>
        </p:nvSpPr>
        <p:spPr bwMode="auto">
          <a:xfrm>
            <a:off x="79375" y="-350838"/>
            <a:ext cx="581025" cy="74295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2052" name="Picture 4" descr="http://www.achievement.org/achievers/tel0/large/tel0-056.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0" y="2057400"/>
            <a:ext cx="3429000" cy="434050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4005131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marL="0" indent="0">
              <a:buNone/>
            </a:pPr>
            <a:r>
              <a:rPr lang="en-US" dirty="0" smtClean="0"/>
              <a:t>Special Session of Congress called on March 9, 1933</a:t>
            </a:r>
          </a:p>
          <a:p>
            <a:pPr lvl="1"/>
            <a:r>
              <a:rPr lang="en-US" dirty="0" smtClean="0"/>
              <a:t>Banking Bill</a:t>
            </a:r>
          </a:p>
          <a:p>
            <a:pPr lvl="1"/>
            <a:r>
              <a:rPr lang="en-US" dirty="0" smtClean="0"/>
              <a:t>Slashed </a:t>
            </a:r>
            <a:r>
              <a:rPr lang="en-US" dirty="0"/>
              <a:t>government spending by cutting half a billion dollars in scheduled payments to veterans and federal employees</a:t>
            </a:r>
            <a:r>
              <a:rPr lang="en-US" dirty="0" smtClean="0"/>
              <a:t>.</a:t>
            </a:r>
          </a:p>
          <a:p>
            <a:pPr lvl="1"/>
            <a:r>
              <a:rPr lang="en-US" dirty="0" smtClean="0"/>
              <a:t>Ended </a:t>
            </a:r>
            <a:r>
              <a:rPr lang="en-US" dirty="0"/>
              <a:t>Prohibition by legalizing the sale of beer and </a:t>
            </a:r>
            <a:r>
              <a:rPr lang="en-US" dirty="0" smtClean="0"/>
              <a:t>wine</a:t>
            </a:r>
          </a:p>
          <a:p>
            <a:pPr lvl="1"/>
            <a:r>
              <a:rPr lang="en-US" dirty="0" smtClean="0"/>
              <a:t>Agricultural Adjustment Act: Farm price supports, America taken off of the gold standard</a:t>
            </a:r>
          </a:p>
          <a:p>
            <a:pPr lvl="1"/>
            <a:r>
              <a:rPr lang="en-US" dirty="0" smtClean="0"/>
              <a:t>Civilian Conservation Corps: Provided jobs in the forestry industry</a:t>
            </a:r>
            <a:endParaRPr lang="en-US" dirty="0"/>
          </a:p>
        </p:txBody>
      </p:sp>
      <p:sp>
        <p:nvSpPr>
          <p:cNvPr id="3" name="Title 2"/>
          <p:cNvSpPr>
            <a:spLocks noGrp="1"/>
          </p:cNvSpPr>
          <p:nvPr>
            <p:ph type="title"/>
          </p:nvPr>
        </p:nvSpPr>
        <p:spPr/>
        <p:txBody>
          <a:bodyPr/>
          <a:lstStyle/>
          <a:p>
            <a:r>
              <a:rPr lang="en-US" sz="4000" dirty="0" smtClean="0"/>
              <a:t>The First One Hundred Days</a:t>
            </a:r>
            <a:endParaRPr lang="en-US" sz="4000" dirty="0"/>
          </a:p>
        </p:txBody>
      </p:sp>
    </p:spTree>
    <p:extLst>
      <p:ext uri="{BB962C8B-B14F-4D97-AF65-F5344CB8AC3E}">
        <p14:creationId xmlns:p14="http://schemas.microsoft.com/office/powerpoint/2010/main" val="93088061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r>
              <a:rPr lang="en-US" dirty="0" smtClean="0"/>
              <a:t>Tennessee Valley Authority: Dams, irrigation, electricity</a:t>
            </a:r>
          </a:p>
          <a:p>
            <a:r>
              <a:rPr lang="en-US" dirty="0" smtClean="0"/>
              <a:t>Home Owners Loan Corporation: helps homeowners to avoid foreclosure</a:t>
            </a:r>
          </a:p>
          <a:p>
            <a:r>
              <a:rPr lang="en-US" dirty="0" smtClean="0"/>
              <a:t>Federal Emergency Relief Corporation: provided funds to states to assist people with emergency food, shelter, etc.</a:t>
            </a:r>
          </a:p>
          <a:p>
            <a:r>
              <a:rPr lang="en-US" dirty="0" smtClean="0"/>
              <a:t>Glass-</a:t>
            </a:r>
            <a:r>
              <a:rPr lang="en-US" dirty="0" err="1" smtClean="0"/>
              <a:t>Steagall</a:t>
            </a:r>
            <a:r>
              <a:rPr lang="en-US" dirty="0" smtClean="0"/>
              <a:t> Banking Act: Created “firewall” between investment and commercial banking, empowered the federal government to regulate </a:t>
            </a:r>
            <a:r>
              <a:rPr lang="en-US" dirty="0" smtClean="0"/>
              <a:t>Wall </a:t>
            </a:r>
            <a:r>
              <a:rPr lang="en-US" dirty="0" smtClean="0"/>
              <a:t>Street</a:t>
            </a:r>
          </a:p>
          <a:p>
            <a:r>
              <a:rPr lang="en-US" dirty="0" smtClean="0"/>
              <a:t>Federal Deposit Insurance Corporation: insured bank deposits, ended bank failures</a:t>
            </a:r>
          </a:p>
          <a:p>
            <a:endParaRPr lang="en-US" dirty="0"/>
          </a:p>
        </p:txBody>
      </p:sp>
      <p:sp>
        <p:nvSpPr>
          <p:cNvPr id="3" name="Title 2"/>
          <p:cNvSpPr>
            <a:spLocks noGrp="1"/>
          </p:cNvSpPr>
          <p:nvPr>
            <p:ph type="title"/>
          </p:nvPr>
        </p:nvSpPr>
        <p:spPr/>
        <p:txBody>
          <a:bodyPr/>
          <a:lstStyle/>
          <a:p>
            <a:r>
              <a:rPr lang="en-US" sz="4000" dirty="0"/>
              <a:t>The First One Hundred Days</a:t>
            </a:r>
          </a:p>
        </p:txBody>
      </p:sp>
    </p:spTree>
    <p:extLst>
      <p:ext uri="{BB962C8B-B14F-4D97-AF65-F5344CB8AC3E}">
        <p14:creationId xmlns:p14="http://schemas.microsoft.com/office/powerpoint/2010/main" val="274333874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US" dirty="0" smtClean="0"/>
              <a:t>National Industrial Recovery Act: </a:t>
            </a:r>
          </a:p>
          <a:p>
            <a:pPr lvl="1"/>
            <a:r>
              <a:rPr lang="en-US" dirty="0" smtClean="0"/>
              <a:t>Created the Public Works </a:t>
            </a:r>
            <a:r>
              <a:rPr lang="en-US" dirty="0" smtClean="0"/>
              <a:t>Administration</a:t>
            </a:r>
            <a:endParaRPr lang="en-US" dirty="0" smtClean="0"/>
          </a:p>
          <a:p>
            <a:pPr lvl="1"/>
            <a:r>
              <a:rPr lang="en-US" dirty="0" smtClean="0"/>
              <a:t>Created the Civil Works Administration</a:t>
            </a:r>
          </a:p>
          <a:p>
            <a:pPr lvl="1"/>
            <a:r>
              <a:rPr lang="en-US" dirty="0" smtClean="0"/>
              <a:t>Guaranteed labor the right to organize</a:t>
            </a:r>
          </a:p>
          <a:p>
            <a:pPr lvl="1"/>
            <a:r>
              <a:rPr lang="en-US" dirty="0" smtClean="0"/>
              <a:t>Created the National Recovery Administration</a:t>
            </a:r>
            <a:endParaRPr lang="en-US" dirty="0"/>
          </a:p>
        </p:txBody>
      </p:sp>
      <p:sp>
        <p:nvSpPr>
          <p:cNvPr id="3" name="Title 2"/>
          <p:cNvSpPr>
            <a:spLocks noGrp="1"/>
          </p:cNvSpPr>
          <p:nvPr>
            <p:ph type="title"/>
          </p:nvPr>
        </p:nvSpPr>
        <p:spPr/>
        <p:txBody>
          <a:bodyPr/>
          <a:lstStyle/>
          <a:p>
            <a:r>
              <a:rPr lang="en-US" sz="4000" dirty="0"/>
              <a:t>The First One Hundred Days</a:t>
            </a:r>
          </a:p>
        </p:txBody>
      </p:sp>
    </p:spTree>
    <p:extLst>
      <p:ext uri="{BB962C8B-B14F-4D97-AF65-F5344CB8AC3E}">
        <p14:creationId xmlns:p14="http://schemas.microsoft.com/office/powerpoint/2010/main" val="110810408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Hardcover">
  <a:themeElements>
    <a:clrScheme name="Hardcover">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Hardcover">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Hardcover">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Hardcover</Template>
  <TotalTime>177</TotalTime>
  <Words>583</Words>
  <Application>Microsoft Office PowerPoint</Application>
  <PresentationFormat>On-screen Show (4:3)</PresentationFormat>
  <Paragraphs>64</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Hardcover</vt:lpstr>
      <vt:lpstr>Roosevelt’s New Deal:  1933 - 1935</vt:lpstr>
      <vt:lpstr>First New Deal: 1933 - 1935</vt:lpstr>
      <vt:lpstr>The Three R’s</vt:lpstr>
      <vt:lpstr>The Three R’s</vt:lpstr>
      <vt:lpstr>The Three R’s</vt:lpstr>
      <vt:lpstr>PowerPoint Presentation</vt:lpstr>
      <vt:lpstr>The First One Hundred Days</vt:lpstr>
      <vt:lpstr>The First One Hundred Days</vt:lpstr>
      <vt:lpstr>The First One Hundred Days</vt:lpstr>
      <vt:lpstr>The Second New Deal: 1935</vt:lpstr>
      <vt:lpstr>Second New Deal Reforms</vt:lpstr>
      <vt:lpstr>Outcomes</vt:lpstr>
      <vt:lpstr>Summary</vt:lpstr>
      <vt:lpstr>Summary</vt:lpstr>
      <vt:lpstr>Summary: New Deal Politics</vt:lpstr>
      <vt:lpstr>Summary: New Deal Partners &amp; Beneficiaries</vt:lpstr>
    </vt:vector>
  </TitlesOfParts>
  <Company>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New Deal</dc:title>
  <dc:creator>Henry Stobbs</dc:creator>
  <cp:lastModifiedBy>Henry Stobbs</cp:lastModifiedBy>
  <cp:revision>10</cp:revision>
  <dcterms:created xsi:type="dcterms:W3CDTF">2011-03-18T17:51:30Z</dcterms:created>
  <dcterms:modified xsi:type="dcterms:W3CDTF">2011-03-24T16:15:08Z</dcterms:modified>
</cp:coreProperties>
</file>